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6"/>
  </p:notesMasterIdLst>
  <p:sldIdLst>
    <p:sldId id="278" r:id="rId3"/>
    <p:sldId id="266" r:id="rId4"/>
    <p:sldId id="257" r:id="rId5"/>
    <p:sldId id="259" r:id="rId6"/>
    <p:sldId id="271" r:id="rId7"/>
    <p:sldId id="272" r:id="rId8"/>
    <p:sldId id="273" r:id="rId9"/>
    <p:sldId id="274" r:id="rId10"/>
    <p:sldId id="275" r:id="rId11"/>
    <p:sldId id="269" r:id="rId12"/>
    <p:sldId id="262" r:id="rId13"/>
    <p:sldId id="277" r:id="rId14"/>
    <p:sldId id="267"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76" autoAdjust="0"/>
    <p:restoredTop sz="94660"/>
  </p:normalViewPr>
  <p:slideViewPr>
    <p:cSldViewPr snapToGrid="0" showGuides="1">
      <p:cViewPr varScale="1">
        <p:scale>
          <a:sx n="70" d="100"/>
          <a:sy n="70" d="100"/>
        </p:scale>
        <p:origin x="-86" y="-18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46914A-4F03-4B45-82D8-FC08EA9F66A3}" type="datetimeFigureOut">
              <a:rPr lang="de-DE" smtClean="0"/>
              <a:t>14.04.2016</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5921B-864F-450C-B6B2-EDEF812B3994}" type="slidenum">
              <a:rPr lang="de-DE" smtClean="0"/>
              <a:t>‹Nr.›</a:t>
            </a:fld>
            <a:endParaRPr lang="de-DE"/>
          </a:p>
        </p:txBody>
      </p:sp>
    </p:spTree>
    <p:extLst>
      <p:ext uri="{BB962C8B-B14F-4D97-AF65-F5344CB8AC3E}">
        <p14:creationId xmlns:p14="http://schemas.microsoft.com/office/powerpoint/2010/main" val="1648018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05162">
              <a:defRPr>
                <a:solidFill>
                  <a:schemeClr val="tx1"/>
                </a:solidFill>
                <a:latin typeface="Arial" panose="020B0604020202020204" pitchFamily="34" charset="0"/>
              </a:defRPr>
            </a:lvl1pPr>
            <a:lvl2pPr marL="716778" indent="-275684" defTabSz="905162">
              <a:defRPr>
                <a:solidFill>
                  <a:schemeClr val="tx1"/>
                </a:solidFill>
                <a:latin typeface="Arial" panose="020B0604020202020204" pitchFamily="34" charset="0"/>
              </a:defRPr>
            </a:lvl2pPr>
            <a:lvl3pPr marL="1102735" indent="-220547" defTabSz="905162">
              <a:defRPr>
                <a:solidFill>
                  <a:schemeClr val="tx1"/>
                </a:solidFill>
                <a:latin typeface="Arial" panose="020B0604020202020204" pitchFamily="34" charset="0"/>
              </a:defRPr>
            </a:lvl3pPr>
            <a:lvl4pPr marL="1543830" indent="-220547" defTabSz="905162">
              <a:defRPr>
                <a:solidFill>
                  <a:schemeClr val="tx1"/>
                </a:solidFill>
                <a:latin typeface="Arial" panose="020B0604020202020204" pitchFamily="34" charset="0"/>
              </a:defRPr>
            </a:lvl4pPr>
            <a:lvl5pPr marL="1984924" indent="-220547" defTabSz="905162">
              <a:defRPr>
                <a:solidFill>
                  <a:schemeClr val="tx1"/>
                </a:solidFill>
                <a:latin typeface="Arial" panose="020B0604020202020204" pitchFamily="34" charset="0"/>
              </a:defRPr>
            </a:lvl5pPr>
            <a:lvl6pPr marL="2426018" indent="-220547" defTabSz="905162" eaLnBrk="0" fontAlgn="base" hangingPunct="0">
              <a:spcBef>
                <a:spcPct val="0"/>
              </a:spcBef>
              <a:spcAft>
                <a:spcPct val="0"/>
              </a:spcAft>
              <a:defRPr>
                <a:solidFill>
                  <a:schemeClr val="tx1"/>
                </a:solidFill>
                <a:latin typeface="Arial" panose="020B0604020202020204" pitchFamily="34" charset="0"/>
              </a:defRPr>
            </a:lvl6pPr>
            <a:lvl7pPr marL="2867112" indent="-220547" defTabSz="905162" eaLnBrk="0" fontAlgn="base" hangingPunct="0">
              <a:spcBef>
                <a:spcPct val="0"/>
              </a:spcBef>
              <a:spcAft>
                <a:spcPct val="0"/>
              </a:spcAft>
              <a:defRPr>
                <a:solidFill>
                  <a:schemeClr val="tx1"/>
                </a:solidFill>
                <a:latin typeface="Arial" panose="020B0604020202020204" pitchFamily="34" charset="0"/>
              </a:defRPr>
            </a:lvl7pPr>
            <a:lvl8pPr marL="3308206" indent="-220547" defTabSz="905162" eaLnBrk="0" fontAlgn="base" hangingPunct="0">
              <a:spcBef>
                <a:spcPct val="0"/>
              </a:spcBef>
              <a:spcAft>
                <a:spcPct val="0"/>
              </a:spcAft>
              <a:defRPr>
                <a:solidFill>
                  <a:schemeClr val="tx1"/>
                </a:solidFill>
                <a:latin typeface="Arial" panose="020B0604020202020204" pitchFamily="34" charset="0"/>
              </a:defRPr>
            </a:lvl8pPr>
            <a:lvl9pPr marL="3749301" indent="-220547" defTabSz="905162" eaLnBrk="0" fontAlgn="base" hangingPunct="0">
              <a:spcBef>
                <a:spcPct val="0"/>
              </a:spcBef>
              <a:spcAft>
                <a:spcPct val="0"/>
              </a:spcAft>
              <a:defRPr>
                <a:solidFill>
                  <a:schemeClr val="tx1"/>
                </a:solidFill>
                <a:latin typeface="Arial" panose="020B0604020202020204" pitchFamily="34" charset="0"/>
              </a:defRPr>
            </a:lvl9pPr>
          </a:lstStyle>
          <a:p>
            <a:fld id="{E342C0EF-813F-41BD-BBA0-94CF91F9ABB8}" type="slidenum">
              <a:rPr lang="de-DE" smtClean="0"/>
              <a:pPr/>
              <a:t>1</a:t>
            </a:fld>
            <a:endParaRPr lang="de-DE" smtClean="0"/>
          </a:p>
        </p:txBody>
      </p:sp>
      <p:sp>
        <p:nvSpPr>
          <p:cNvPr id="4099" name="Rectangle 2"/>
          <p:cNvSpPr>
            <a:spLocks noGrp="1" noRot="1" noChangeAspect="1" noChangeArrowheads="1" noTextEdit="1"/>
          </p:cNvSpPr>
          <p:nvPr>
            <p:ph type="sldImg"/>
          </p:nvPr>
        </p:nvSpPr>
        <p:spPr>
          <a:xfrm>
            <a:off x="2701925" y="508000"/>
            <a:ext cx="4532313" cy="2549525"/>
          </a:xfrm>
          <a:ln/>
        </p:spPr>
      </p:sp>
      <p:sp>
        <p:nvSpPr>
          <p:cNvPr id="4100" name="Rectangle 3"/>
          <p:cNvSpPr>
            <a:spLocks noGrp="1" noChangeArrowheads="1"/>
          </p:cNvSpPr>
          <p:nvPr>
            <p:ph type="body" idx="1"/>
          </p:nvPr>
        </p:nvSpPr>
        <p:spPr>
          <a:xfrm>
            <a:off x="992221" y="3227500"/>
            <a:ext cx="7942198" cy="3060904"/>
          </a:xfrm>
          <a:noFill/>
        </p:spPr>
        <p:txBody>
          <a:bodyPr/>
          <a:lstStyle/>
          <a:p>
            <a:pPr eaLnBrk="1" hangingPunct="1"/>
            <a:endParaRPr lang="de-DE" dirty="0" smtClean="0"/>
          </a:p>
        </p:txBody>
      </p:sp>
    </p:spTree>
    <p:extLst>
      <p:ext uri="{BB962C8B-B14F-4D97-AF65-F5344CB8AC3E}">
        <p14:creationId xmlns:p14="http://schemas.microsoft.com/office/powerpoint/2010/main" val="3061009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defTabSz="905162">
              <a:defRPr>
                <a:solidFill>
                  <a:schemeClr val="tx1"/>
                </a:solidFill>
                <a:latin typeface="Arial" panose="020B0604020202020204" pitchFamily="34" charset="0"/>
              </a:defRPr>
            </a:lvl1pPr>
            <a:lvl2pPr marL="716778" indent="-275684" defTabSz="905162">
              <a:defRPr>
                <a:solidFill>
                  <a:schemeClr val="tx1"/>
                </a:solidFill>
                <a:latin typeface="Arial" panose="020B0604020202020204" pitchFamily="34" charset="0"/>
              </a:defRPr>
            </a:lvl2pPr>
            <a:lvl3pPr marL="1102735" indent="-220547" defTabSz="905162">
              <a:defRPr>
                <a:solidFill>
                  <a:schemeClr val="tx1"/>
                </a:solidFill>
                <a:latin typeface="Arial" panose="020B0604020202020204" pitchFamily="34" charset="0"/>
              </a:defRPr>
            </a:lvl3pPr>
            <a:lvl4pPr marL="1543830" indent="-220547" defTabSz="905162">
              <a:defRPr>
                <a:solidFill>
                  <a:schemeClr val="tx1"/>
                </a:solidFill>
                <a:latin typeface="Arial" panose="020B0604020202020204" pitchFamily="34" charset="0"/>
              </a:defRPr>
            </a:lvl4pPr>
            <a:lvl5pPr marL="1984924" indent="-220547" defTabSz="905162">
              <a:defRPr>
                <a:solidFill>
                  <a:schemeClr val="tx1"/>
                </a:solidFill>
                <a:latin typeface="Arial" panose="020B0604020202020204" pitchFamily="34" charset="0"/>
              </a:defRPr>
            </a:lvl5pPr>
            <a:lvl6pPr marL="2426018" indent="-220547" defTabSz="905162" eaLnBrk="0" fontAlgn="base" hangingPunct="0">
              <a:spcBef>
                <a:spcPct val="0"/>
              </a:spcBef>
              <a:spcAft>
                <a:spcPct val="0"/>
              </a:spcAft>
              <a:defRPr>
                <a:solidFill>
                  <a:schemeClr val="tx1"/>
                </a:solidFill>
                <a:latin typeface="Arial" panose="020B0604020202020204" pitchFamily="34" charset="0"/>
              </a:defRPr>
            </a:lvl6pPr>
            <a:lvl7pPr marL="2867112" indent="-220547" defTabSz="905162" eaLnBrk="0" fontAlgn="base" hangingPunct="0">
              <a:spcBef>
                <a:spcPct val="0"/>
              </a:spcBef>
              <a:spcAft>
                <a:spcPct val="0"/>
              </a:spcAft>
              <a:defRPr>
                <a:solidFill>
                  <a:schemeClr val="tx1"/>
                </a:solidFill>
                <a:latin typeface="Arial" panose="020B0604020202020204" pitchFamily="34" charset="0"/>
              </a:defRPr>
            </a:lvl7pPr>
            <a:lvl8pPr marL="3308206" indent="-220547" defTabSz="905162" eaLnBrk="0" fontAlgn="base" hangingPunct="0">
              <a:spcBef>
                <a:spcPct val="0"/>
              </a:spcBef>
              <a:spcAft>
                <a:spcPct val="0"/>
              </a:spcAft>
              <a:defRPr>
                <a:solidFill>
                  <a:schemeClr val="tx1"/>
                </a:solidFill>
                <a:latin typeface="Arial" panose="020B0604020202020204" pitchFamily="34" charset="0"/>
              </a:defRPr>
            </a:lvl8pPr>
            <a:lvl9pPr marL="3749301" indent="-220547" defTabSz="905162" eaLnBrk="0" fontAlgn="base" hangingPunct="0">
              <a:spcBef>
                <a:spcPct val="0"/>
              </a:spcBef>
              <a:spcAft>
                <a:spcPct val="0"/>
              </a:spcAft>
              <a:defRPr>
                <a:solidFill>
                  <a:schemeClr val="tx1"/>
                </a:solidFill>
                <a:latin typeface="Arial" panose="020B0604020202020204" pitchFamily="34" charset="0"/>
              </a:defRPr>
            </a:lvl9pPr>
          </a:lstStyle>
          <a:p>
            <a:fld id="{268D5409-BE88-42A0-B5FE-485E88C5FE7D}" type="slidenum">
              <a:rPr lang="de-DE" smtClean="0">
                <a:solidFill>
                  <a:srgbClr val="000000"/>
                </a:solidFill>
              </a:rPr>
              <a:pPr/>
              <a:t>2</a:t>
            </a:fld>
            <a:endParaRPr lang="de-DE" smtClean="0">
              <a:solidFill>
                <a:srgbClr val="000000"/>
              </a:solidFill>
            </a:endParaRPr>
          </a:p>
        </p:txBody>
      </p:sp>
      <p:sp>
        <p:nvSpPr>
          <p:cNvPr id="8195" name="Rectangle 2"/>
          <p:cNvSpPr>
            <a:spLocks noGrp="1" noRot="1" noChangeAspect="1" noChangeArrowheads="1" noTextEdit="1"/>
          </p:cNvSpPr>
          <p:nvPr>
            <p:ph type="sldImg"/>
          </p:nvPr>
        </p:nvSpPr>
        <p:spPr>
          <a:xfrm>
            <a:off x="92075" y="744538"/>
            <a:ext cx="6616700" cy="3722687"/>
          </a:xfrm>
          <a:ln/>
        </p:spPr>
      </p:sp>
      <p:sp>
        <p:nvSpPr>
          <p:cNvPr id="8196" name="Rectangle 3"/>
          <p:cNvSpPr>
            <a:spLocks noGrp="1" noChangeArrowheads="1"/>
          </p:cNvSpPr>
          <p:nvPr>
            <p:ph type="body" idx="1"/>
          </p:nvPr>
        </p:nvSpPr>
        <p:spPr>
          <a:xfrm>
            <a:off x="680984" y="4714653"/>
            <a:ext cx="5437228" cy="4466756"/>
          </a:xfrm>
          <a:noFill/>
        </p:spPr>
        <p:txBody>
          <a:bodyPr/>
          <a:lstStyle/>
          <a:p>
            <a:pPr eaLnBrk="1" hangingPunct="1"/>
            <a:endParaRPr lang="de-DE" smtClean="0"/>
          </a:p>
        </p:txBody>
      </p:sp>
    </p:spTree>
    <p:extLst>
      <p:ext uri="{BB962C8B-B14F-4D97-AF65-F5344CB8AC3E}">
        <p14:creationId xmlns:p14="http://schemas.microsoft.com/office/powerpoint/2010/main" val="987769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C85921B-864F-450C-B6B2-EDEF812B3994}" type="slidenum">
              <a:rPr lang="de-DE" smtClean="0"/>
              <a:t>4</a:t>
            </a:fld>
            <a:endParaRPr lang="de-DE"/>
          </a:p>
        </p:txBody>
      </p:sp>
    </p:spTree>
    <p:extLst>
      <p:ext uri="{BB962C8B-B14F-4D97-AF65-F5344CB8AC3E}">
        <p14:creationId xmlns:p14="http://schemas.microsoft.com/office/powerpoint/2010/main" val="1298708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C85921B-864F-450C-B6B2-EDEF812B3994}" type="slidenum">
              <a:rPr lang="de-DE" smtClean="0"/>
              <a:t>5</a:t>
            </a:fld>
            <a:endParaRPr lang="de-DE"/>
          </a:p>
        </p:txBody>
      </p:sp>
    </p:spTree>
    <p:extLst>
      <p:ext uri="{BB962C8B-B14F-4D97-AF65-F5344CB8AC3E}">
        <p14:creationId xmlns:p14="http://schemas.microsoft.com/office/powerpoint/2010/main" val="814213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03CCED1-79F7-411B-900B-05DED96E5364}" type="slidenum">
              <a:rPr lang="de-DE" smtClean="0"/>
              <a:t>11</a:t>
            </a:fld>
            <a:endParaRPr lang="de-DE"/>
          </a:p>
        </p:txBody>
      </p:sp>
    </p:spTree>
    <p:extLst>
      <p:ext uri="{BB962C8B-B14F-4D97-AF65-F5344CB8AC3E}">
        <p14:creationId xmlns:p14="http://schemas.microsoft.com/office/powerpoint/2010/main" val="3524345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14.04.2016</a:t>
            </a:r>
            <a:endParaRPr lang="de-DE"/>
          </a:p>
        </p:txBody>
      </p:sp>
      <p:sp>
        <p:nvSpPr>
          <p:cNvPr id="5" name="Fußzeilenplatzhalter 4"/>
          <p:cNvSpPr>
            <a:spLocks noGrp="1"/>
          </p:cNvSpPr>
          <p:nvPr>
            <p:ph type="ftr" sz="quarter" idx="11"/>
          </p:nvPr>
        </p:nvSpPr>
        <p:spPr/>
        <p:txBody>
          <a:bodyPr/>
          <a:lstStyle/>
          <a:p>
            <a:r>
              <a:rPr lang="de-DE" smtClean="0"/>
              <a:t>DSN – Umsetzung des Abschlussdokuments</a:t>
            </a:r>
            <a:endParaRPr lang="de-DE"/>
          </a:p>
        </p:txBody>
      </p:sp>
      <p:sp>
        <p:nvSpPr>
          <p:cNvPr id="6" name="Foliennummernplatzhalter 5"/>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1847131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14.04.2016</a:t>
            </a:r>
            <a:endParaRPr lang="de-DE"/>
          </a:p>
        </p:txBody>
      </p:sp>
      <p:sp>
        <p:nvSpPr>
          <p:cNvPr id="5" name="Fußzeilenplatzhalter 4"/>
          <p:cNvSpPr>
            <a:spLocks noGrp="1"/>
          </p:cNvSpPr>
          <p:nvPr>
            <p:ph type="ftr" sz="quarter" idx="11"/>
          </p:nvPr>
        </p:nvSpPr>
        <p:spPr/>
        <p:txBody>
          <a:bodyPr/>
          <a:lstStyle/>
          <a:p>
            <a:r>
              <a:rPr lang="de-DE" smtClean="0"/>
              <a:t>DSN – Umsetzung des Abschlussdokuments</a:t>
            </a:r>
            <a:endParaRPr lang="de-DE"/>
          </a:p>
        </p:txBody>
      </p:sp>
      <p:sp>
        <p:nvSpPr>
          <p:cNvPr id="6" name="Foliennummernplatzhalter 5"/>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2482124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14.04.2016</a:t>
            </a:r>
            <a:endParaRPr lang="de-DE"/>
          </a:p>
        </p:txBody>
      </p:sp>
      <p:sp>
        <p:nvSpPr>
          <p:cNvPr id="5" name="Fußzeilenplatzhalter 4"/>
          <p:cNvSpPr>
            <a:spLocks noGrp="1"/>
          </p:cNvSpPr>
          <p:nvPr>
            <p:ph type="ftr" sz="quarter" idx="11"/>
          </p:nvPr>
        </p:nvSpPr>
        <p:spPr/>
        <p:txBody>
          <a:bodyPr/>
          <a:lstStyle/>
          <a:p>
            <a:r>
              <a:rPr lang="de-DE" smtClean="0"/>
              <a:t>DSN – Umsetzung des Abschlussdokuments</a:t>
            </a:r>
            <a:endParaRPr lang="de-DE"/>
          </a:p>
        </p:txBody>
      </p:sp>
      <p:sp>
        <p:nvSpPr>
          <p:cNvPr id="6" name="Foliennummernplatzhalter 5"/>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1797394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R 2">
    <p:spTree>
      <p:nvGrpSpPr>
        <p:cNvPr id="1" name=""/>
        <p:cNvGrpSpPr/>
        <p:nvPr/>
      </p:nvGrpSpPr>
      <p:grpSpPr>
        <a:xfrm>
          <a:off x="0" y="0"/>
          <a:ext cx="0" cy="0"/>
          <a:chOff x="0" y="0"/>
          <a:chExt cx="0" cy="0"/>
        </a:xfrm>
      </p:grpSpPr>
      <p:sp>
        <p:nvSpPr>
          <p:cNvPr id="8" name="Fußzeilenplatzhalter 3"/>
          <p:cNvSpPr txBox="1">
            <a:spLocks/>
          </p:cNvSpPr>
          <p:nvPr userDrawn="1"/>
        </p:nvSpPr>
        <p:spPr>
          <a:xfrm>
            <a:off x="2629382" y="5707957"/>
            <a:ext cx="6933236" cy="365125"/>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dirty="0" smtClean="0">
                <a:solidFill>
                  <a:prstClr val="white"/>
                </a:solidFill>
              </a:rPr>
              <a:t>DSN – Umsetzung des Abschlussdokuments</a:t>
            </a:r>
            <a:endParaRPr lang="de-DE" dirty="0">
              <a:solidFill>
                <a:prstClr val="white"/>
              </a:solidFill>
            </a:endParaRPr>
          </a:p>
        </p:txBody>
      </p:sp>
      <p:sp>
        <p:nvSpPr>
          <p:cNvPr id="10" name="Fußzeilenplatzhalter 3"/>
          <p:cNvSpPr txBox="1">
            <a:spLocks/>
          </p:cNvSpPr>
          <p:nvPr userDrawn="1"/>
        </p:nvSpPr>
        <p:spPr>
          <a:xfrm>
            <a:off x="2662177" y="6356350"/>
            <a:ext cx="6933236" cy="365125"/>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solidFill>
                <a:prstClr val="white"/>
              </a:solidFill>
            </a:endParaRPr>
          </a:p>
        </p:txBody>
      </p:sp>
    </p:spTree>
    <p:extLst>
      <p:ext uri="{BB962C8B-B14F-4D97-AF65-F5344CB8AC3E}">
        <p14:creationId xmlns:p14="http://schemas.microsoft.com/office/powerpoint/2010/main" val="2972537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effectLst/>
              </a:defRPr>
            </a:lvl1p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6"/>
          <p:cNvSpPr>
            <a:spLocks noGrp="1" noChangeArrowheads="1"/>
          </p:cNvSpPr>
          <p:nvPr>
            <p:ph type="sldNum" sz="quarter" idx="10"/>
          </p:nvPr>
        </p:nvSpPr>
        <p:spPr>
          <a:ln/>
        </p:spPr>
        <p:txBody>
          <a:bodyPr/>
          <a:lstStyle>
            <a:lvl1pPr>
              <a:defRPr>
                <a:solidFill>
                  <a:schemeClr val="tx1"/>
                </a:solidFill>
              </a:defRPr>
            </a:lvl1pPr>
          </a:lstStyle>
          <a:p>
            <a:pPr>
              <a:defRPr/>
            </a:pPr>
            <a:fld id="{B21710DA-CABD-42E8-A1D4-046DF5129AE1}" type="slidenum">
              <a:rPr lang="de-DE" smtClean="0">
                <a:solidFill>
                  <a:srgbClr val="000000"/>
                </a:solidFill>
              </a:rPr>
              <a:pPr>
                <a:defRPr/>
              </a:pPr>
              <a:t>‹Nr.›</a:t>
            </a:fld>
            <a:endParaRPr lang="de-DE" dirty="0">
              <a:solidFill>
                <a:srgbClr val="000000"/>
              </a:solidFill>
            </a:endParaRPr>
          </a:p>
        </p:txBody>
      </p:sp>
      <p:cxnSp>
        <p:nvCxnSpPr>
          <p:cNvPr id="6" name="Gerader Verbinder 5"/>
          <p:cNvCxnSpPr/>
          <p:nvPr userDrawn="1"/>
        </p:nvCxnSpPr>
        <p:spPr bwMode="auto">
          <a:xfrm>
            <a:off x="-11289" y="836713"/>
            <a:ext cx="12192000" cy="8467"/>
          </a:xfrm>
          <a:prstGeom prst="line">
            <a:avLst/>
          </a:prstGeom>
          <a:noFill/>
          <a:ln w="38100" cap="flat" cmpd="sng" algn="ctr">
            <a:solidFill>
              <a:schemeClr val="bg1">
                <a:lumMod val="6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085330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14.04.2016</a:t>
            </a:r>
            <a:endParaRPr lang="de-DE"/>
          </a:p>
        </p:txBody>
      </p:sp>
      <p:sp>
        <p:nvSpPr>
          <p:cNvPr id="5" name="Fußzeilenplatzhalter 4"/>
          <p:cNvSpPr>
            <a:spLocks noGrp="1"/>
          </p:cNvSpPr>
          <p:nvPr>
            <p:ph type="ftr" sz="quarter" idx="11"/>
          </p:nvPr>
        </p:nvSpPr>
        <p:spPr/>
        <p:txBody>
          <a:bodyPr/>
          <a:lstStyle/>
          <a:p>
            <a:r>
              <a:rPr lang="de-DE" smtClean="0"/>
              <a:t>DSN – Umsetzung des Abschlussdokuments</a:t>
            </a:r>
            <a:endParaRPr lang="de-DE"/>
          </a:p>
        </p:txBody>
      </p:sp>
      <p:sp>
        <p:nvSpPr>
          <p:cNvPr id="6" name="Foliennummernplatzhalter 5"/>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337706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14.04.2016</a:t>
            </a:r>
            <a:endParaRPr lang="de-DE"/>
          </a:p>
        </p:txBody>
      </p:sp>
      <p:sp>
        <p:nvSpPr>
          <p:cNvPr id="5" name="Fußzeilenplatzhalter 4"/>
          <p:cNvSpPr>
            <a:spLocks noGrp="1"/>
          </p:cNvSpPr>
          <p:nvPr>
            <p:ph type="ftr" sz="quarter" idx="11"/>
          </p:nvPr>
        </p:nvSpPr>
        <p:spPr/>
        <p:txBody>
          <a:bodyPr/>
          <a:lstStyle/>
          <a:p>
            <a:r>
              <a:rPr lang="de-DE" smtClean="0"/>
              <a:t>DSN – Umsetzung des Abschlussdokuments</a:t>
            </a:r>
            <a:endParaRPr lang="de-DE"/>
          </a:p>
        </p:txBody>
      </p:sp>
      <p:sp>
        <p:nvSpPr>
          <p:cNvPr id="6" name="Foliennummernplatzhalter 5"/>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3111614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14.04.2016</a:t>
            </a:r>
            <a:endParaRPr lang="de-DE"/>
          </a:p>
        </p:txBody>
      </p:sp>
      <p:sp>
        <p:nvSpPr>
          <p:cNvPr id="6" name="Fußzeilenplatzhalter 5"/>
          <p:cNvSpPr>
            <a:spLocks noGrp="1"/>
          </p:cNvSpPr>
          <p:nvPr>
            <p:ph type="ftr" sz="quarter" idx="11"/>
          </p:nvPr>
        </p:nvSpPr>
        <p:spPr/>
        <p:txBody>
          <a:bodyPr/>
          <a:lstStyle/>
          <a:p>
            <a:r>
              <a:rPr lang="de-DE" smtClean="0"/>
              <a:t>DSN – Umsetzung des Abschlussdokuments</a:t>
            </a:r>
            <a:endParaRPr lang="de-DE"/>
          </a:p>
        </p:txBody>
      </p:sp>
      <p:sp>
        <p:nvSpPr>
          <p:cNvPr id="7" name="Foliennummernplatzhalter 6"/>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43666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14.04.2016</a:t>
            </a:r>
            <a:endParaRPr lang="de-DE"/>
          </a:p>
        </p:txBody>
      </p:sp>
      <p:sp>
        <p:nvSpPr>
          <p:cNvPr id="8" name="Fußzeilenplatzhalter 7"/>
          <p:cNvSpPr>
            <a:spLocks noGrp="1"/>
          </p:cNvSpPr>
          <p:nvPr>
            <p:ph type="ftr" sz="quarter" idx="11"/>
          </p:nvPr>
        </p:nvSpPr>
        <p:spPr/>
        <p:txBody>
          <a:bodyPr/>
          <a:lstStyle/>
          <a:p>
            <a:r>
              <a:rPr lang="de-DE" smtClean="0"/>
              <a:t>DSN – Umsetzung des Abschlussdokuments</a:t>
            </a:r>
            <a:endParaRPr lang="de-DE"/>
          </a:p>
        </p:txBody>
      </p:sp>
      <p:sp>
        <p:nvSpPr>
          <p:cNvPr id="9" name="Foliennummernplatzhalter 8"/>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18949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14.04.2016</a:t>
            </a:r>
            <a:endParaRPr lang="de-DE"/>
          </a:p>
        </p:txBody>
      </p:sp>
      <p:sp>
        <p:nvSpPr>
          <p:cNvPr id="4" name="Fußzeilenplatzhalter 3"/>
          <p:cNvSpPr>
            <a:spLocks noGrp="1"/>
          </p:cNvSpPr>
          <p:nvPr>
            <p:ph type="ftr" sz="quarter" idx="11"/>
          </p:nvPr>
        </p:nvSpPr>
        <p:spPr/>
        <p:txBody>
          <a:bodyPr/>
          <a:lstStyle/>
          <a:p>
            <a:r>
              <a:rPr lang="de-DE" smtClean="0"/>
              <a:t>DSN – Umsetzung des Abschlussdokuments</a:t>
            </a:r>
            <a:endParaRPr lang="de-DE"/>
          </a:p>
        </p:txBody>
      </p:sp>
      <p:sp>
        <p:nvSpPr>
          <p:cNvPr id="5" name="Foliennummernplatzhalter 4"/>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1209302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14.04.2016</a:t>
            </a:r>
            <a:endParaRPr lang="de-DE"/>
          </a:p>
        </p:txBody>
      </p:sp>
      <p:sp>
        <p:nvSpPr>
          <p:cNvPr id="3" name="Fußzeilenplatzhalter 2"/>
          <p:cNvSpPr>
            <a:spLocks noGrp="1"/>
          </p:cNvSpPr>
          <p:nvPr>
            <p:ph type="ftr" sz="quarter" idx="11"/>
          </p:nvPr>
        </p:nvSpPr>
        <p:spPr/>
        <p:txBody>
          <a:bodyPr/>
          <a:lstStyle/>
          <a:p>
            <a:r>
              <a:rPr lang="de-DE" smtClean="0"/>
              <a:t>DSN – Umsetzung des Abschlussdokuments</a:t>
            </a:r>
            <a:endParaRPr lang="de-DE"/>
          </a:p>
        </p:txBody>
      </p:sp>
      <p:sp>
        <p:nvSpPr>
          <p:cNvPr id="4" name="Foliennummernplatzhalter 3"/>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729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14.04.2016</a:t>
            </a:r>
            <a:endParaRPr lang="de-DE"/>
          </a:p>
        </p:txBody>
      </p:sp>
      <p:sp>
        <p:nvSpPr>
          <p:cNvPr id="6" name="Fußzeilenplatzhalter 5"/>
          <p:cNvSpPr>
            <a:spLocks noGrp="1"/>
          </p:cNvSpPr>
          <p:nvPr>
            <p:ph type="ftr" sz="quarter" idx="11"/>
          </p:nvPr>
        </p:nvSpPr>
        <p:spPr/>
        <p:txBody>
          <a:bodyPr/>
          <a:lstStyle/>
          <a:p>
            <a:r>
              <a:rPr lang="de-DE" smtClean="0"/>
              <a:t>DSN – Umsetzung des Abschlussdokuments</a:t>
            </a:r>
            <a:endParaRPr lang="de-DE"/>
          </a:p>
        </p:txBody>
      </p:sp>
      <p:sp>
        <p:nvSpPr>
          <p:cNvPr id="7" name="Foliennummernplatzhalter 6"/>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3978507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14.04.2016</a:t>
            </a:r>
            <a:endParaRPr lang="de-DE"/>
          </a:p>
        </p:txBody>
      </p:sp>
      <p:sp>
        <p:nvSpPr>
          <p:cNvPr id="6" name="Fußzeilenplatzhalter 5"/>
          <p:cNvSpPr>
            <a:spLocks noGrp="1"/>
          </p:cNvSpPr>
          <p:nvPr>
            <p:ph type="ftr" sz="quarter" idx="11"/>
          </p:nvPr>
        </p:nvSpPr>
        <p:spPr/>
        <p:txBody>
          <a:bodyPr/>
          <a:lstStyle/>
          <a:p>
            <a:r>
              <a:rPr lang="de-DE" smtClean="0"/>
              <a:t>DSN – Umsetzung des Abschlussdokuments</a:t>
            </a:r>
            <a:endParaRPr lang="de-DE"/>
          </a:p>
        </p:txBody>
      </p:sp>
      <p:sp>
        <p:nvSpPr>
          <p:cNvPr id="7" name="Foliennummernplatzhalter 6"/>
          <p:cNvSpPr>
            <a:spLocks noGrp="1"/>
          </p:cNvSpPr>
          <p:nvPr>
            <p:ph type="sldNum" sz="quarter" idx="12"/>
          </p:nvPr>
        </p:nvSpPr>
        <p:spPr/>
        <p:txBody>
          <a:bodyPr/>
          <a:lstStyle/>
          <a:p>
            <a:fld id="{186AC709-AE07-4964-A4C7-D3EDAE639DC2}" type="slidenum">
              <a:rPr lang="de-DE" smtClean="0"/>
              <a:t>‹Nr.›</a:t>
            </a:fld>
            <a:endParaRPr lang="de-DE"/>
          </a:p>
        </p:txBody>
      </p:sp>
    </p:spTree>
    <p:extLst>
      <p:ext uri="{BB962C8B-B14F-4D97-AF65-F5344CB8AC3E}">
        <p14:creationId xmlns:p14="http://schemas.microsoft.com/office/powerpoint/2010/main" val="226965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14.04.2016</a:t>
            </a:r>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DSN – Umsetzung des Abschlussdokuments</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AC709-AE07-4964-A4C7-D3EDAE639DC2}" type="slidenum">
              <a:rPr lang="de-DE" smtClean="0"/>
              <a:t>‹Nr.›</a:t>
            </a:fld>
            <a:endParaRPr lang="de-DE"/>
          </a:p>
        </p:txBody>
      </p:sp>
    </p:spTree>
    <p:extLst>
      <p:ext uri="{BB962C8B-B14F-4D97-AF65-F5344CB8AC3E}">
        <p14:creationId xmlns:p14="http://schemas.microsoft.com/office/powerpoint/2010/main" val="2596629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213785" y="1123951"/>
            <a:ext cx="11425767"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p:txBody>
      </p:sp>
      <p:sp>
        <p:nvSpPr>
          <p:cNvPr id="2" name="Rectangle 2"/>
          <p:cNvSpPr>
            <a:spLocks noGrp="1" noChangeArrowheads="1"/>
          </p:cNvSpPr>
          <p:nvPr>
            <p:ph type="title"/>
          </p:nvPr>
        </p:nvSpPr>
        <p:spPr bwMode="auto">
          <a:xfrm>
            <a:off x="2063752" y="179389"/>
            <a:ext cx="10128249"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3" name="Rectangle 6"/>
          <p:cNvSpPr>
            <a:spLocks noGrp="1" noChangeArrowheads="1"/>
          </p:cNvSpPr>
          <p:nvPr>
            <p:ph type="sldNum" sz="quarter" idx="4"/>
          </p:nvPr>
        </p:nvSpPr>
        <p:spPr bwMode="auto">
          <a:xfrm>
            <a:off x="9402233" y="6629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chemeClr val="bg1"/>
                </a:solidFill>
              </a:defRPr>
            </a:lvl1pPr>
          </a:lstStyle>
          <a:p>
            <a:pPr fontAlgn="base">
              <a:spcBef>
                <a:spcPct val="0"/>
              </a:spcBef>
              <a:spcAft>
                <a:spcPct val="0"/>
              </a:spcAft>
              <a:defRPr/>
            </a:pPr>
            <a:fld id="{3C1CB574-7063-459A-B7FF-6DB49E395CB8}" type="slidenum">
              <a:rPr lang="de-DE">
                <a:solidFill>
                  <a:srgbClr val="FFFFFF"/>
                </a:solidFill>
              </a:rPr>
              <a:pPr fontAlgn="base">
                <a:spcBef>
                  <a:spcPct val="0"/>
                </a:spcBef>
                <a:spcAft>
                  <a:spcPct val="0"/>
                </a:spcAft>
                <a:defRPr/>
              </a:pPr>
              <a:t>‹Nr.›</a:t>
            </a:fld>
            <a:endParaRPr lang="de-DE">
              <a:solidFill>
                <a:srgbClr val="FFFFFF"/>
              </a:solidFill>
            </a:endParaRPr>
          </a:p>
        </p:txBody>
      </p:sp>
      <p:pic>
        <p:nvPicPr>
          <p:cNvPr id="4" name="Grafik 3"/>
          <p:cNvPicPr>
            <a:picLocks noChangeAspect="1"/>
          </p:cNvPicPr>
          <p:nvPr userDrawn="1"/>
        </p:nvPicPr>
        <p:blipFill>
          <a:blip r:embed="rId3"/>
          <a:stretch>
            <a:fillRect/>
          </a:stretch>
        </p:blipFill>
        <p:spPr>
          <a:xfrm>
            <a:off x="47329" y="205574"/>
            <a:ext cx="2033505" cy="432048"/>
          </a:xfrm>
          <a:prstGeom prst="rect">
            <a:avLst/>
          </a:prstGeom>
        </p:spPr>
      </p:pic>
    </p:spTree>
    <p:extLst>
      <p:ext uri="{BB962C8B-B14F-4D97-AF65-F5344CB8AC3E}">
        <p14:creationId xmlns:p14="http://schemas.microsoft.com/office/powerpoint/2010/main" val="1595952066"/>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hdr="0"/>
  <p:txStyles>
    <p:titleStyle>
      <a:lvl1pPr algn="l" rtl="0" eaLnBrk="0" fontAlgn="base" hangingPunct="0">
        <a:spcBef>
          <a:spcPct val="0"/>
        </a:spcBef>
        <a:spcAft>
          <a:spcPct val="0"/>
        </a:spcAft>
        <a:defRPr sz="2000" b="1" kern="1200">
          <a:solidFill>
            <a:schemeClr val="tx1"/>
          </a:solidFill>
          <a:effectLst/>
          <a:latin typeface="+mj-lt"/>
          <a:ea typeface="+mj-ea"/>
          <a:cs typeface="+mj-cs"/>
        </a:defRPr>
      </a:lvl1pPr>
      <a:lvl2pPr algn="l" rtl="0" eaLnBrk="0" fontAlgn="base" hangingPunct="0">
        <a:spcBef>
          <a:spcPct val="0"/>
        </a:spcBef>
        <a:spcAft>
          <a:spcPct val="0"/>
        </a:spcAft>
        <a:defRPr sz="2000" b="1">
          <a:solidFill>
            <a:schemeClr val="bg1"/>
          </a:solidFill>
          <a:effectLst>
            <a:outerShdw blurRad="38100" dist="38100" dir="2700000" algn="tl">
              <a:srgbClr val="C0C0C0"/>
            </a:outerShdw>
          </a:effectLst>
          <a:latin typeface="Arial" panose="020B0604020202020204" pitchFamily="34" charset="0"/>
        </a:defRPr>
      </a:lvl2pPr>
      <a:lvl3pPr algn="l" rtl="0" eaLnBrk="0" fontAlgn="base" hangingPunct="0">
        <a:spcBef>
          <a:spcPct val="0"/>
        </a:spcBef>
        <a:spcAft>
          <a:spcPct val="0"/>
        </a:spcAft>
        <a:defRPr sz="2000" b="1">
          <a:solidFill>
            <a:schemeClr val="bg1"/>
          </a:solidFill>
          <a:effectLst>
            <a:outerShdw blurRad="38100" dist="38100" dir="2700000" algn="tl">
              <a:srgbClr val="C0C0C0"/>
            </a:outerShdw>
          </a:effectLst>
          <a:latin typeface="Arial" panose="020B0604020202020204" pitchFamily="34" charset="0"/>
        </a:defRPr>
      </a:lvl3pPr>
      <a:lvl4pPr algn="l" rtl="0" eaLnBrk="0" fontAlgn="base" hangingPunct="0">
        <a:spcBef>
          <a:spcPct val="0"/>
        </a:spcBef>
        <a:spcAft>
          <a:spcPct val="0"/>
        </a:spcAft>
        <a:defRPr sz="2000" b="1">
          <a:solidFill>
            <a:schemeClr val="bg1"/>
          </a:solidFill>
          <a:effectLst>
            <a:outerShdw blurRad="38100" dist="38100" dir="2700000" algn="tl">
              <a:srgbClr val="C0C0C0"/>
            </a:outerShdw>
          </a:effectLst>
          <a:latin typeface="Arial" panose="020B0604020202020204" pitchFamily="34" charset="0"/>
        </a:defRPr>
      </a:lvl4pPr>
      <a:lvl5pPr algn="l" rtl="0" eaLnBrk="0" fontAlgn="base" hangingPunct="0">
        <a:spcBef>
          <a:spcPct val="0"/>
        </a:spcBef>
        <a:spcAft>
          <a:spcPct val="0"/>
        </a:spcAft>
        <a:defRPr sz="2000" b="1">
          <a:solidFill>
            <a:schemeClr val="bg1"/>
          </a:solidFill>
          <a:effectLst>
            <a:outerShdw blurRad="38100" dist="38100" dir="2700000" algn="tl">
              <a:srgbClr val="C0C0C0"/>
            </a:outerShdw>
          </a:effectLst>
          <a:latin typeface="Arial" panose="020B0604020202020204" pitchFamily="34" charset="0"/>
        </a:defRPr>
      </a:lvl5pPr>
      <a:lvl6pPr marL="457200" algn="l" rtl="0" fontAlgn="base">
        <a:spcBef>
          <a:spcPct val="0"/>
        </a:spcBef>
        <a:spcAft>
          <a:spcPct val="0"/>
        </a:spcAft>
        <a:defRPr sz="2000" b="1">
          <a:solidFill>
            <a:schemeClr val="bg1"/>
          </a:solidFill>
          <a:effectLst>
            <a:outerShdw blurRad="38100" dist="38100" dir="2700000" algn="tl">
              <a:srgbClr val="C0C0C0"/>
            </a:outerShdw>
          </a:effectLst>
          <a:latin typeface="Arial" panose="020B0604020202020204" pitchFamily="34" charset="0"/>
        </a:defRPr>
      </a:lvl6pPr>
      <a:lvl7pPr marL="914400" algn="l" rtl="0" fontAlgn="base">
        <a:spcBef>
          <a:spcPct val="0"/>
        </a:spcBef>
        <a:spcAft>
          <a:spcPct val="0"/>
        </a:spcAft>
        <a:defRPr sz="2000" b="1">
          <a:solidFill>
            <a:schemeClr val="bg1"/>
          </a:solidFill>
          <a:effectLst>
            <a:outerShdw blurRad="38100" dist="38100" dir="2700000" algn="tl">
              <a:srgbClr val="C0C0C0"/>
            </a:outerShdw>
          </a:effectLst>
          <a:latin typeface="Arial" panose="020B0604020202020204" pitchFamily="34" charset="0"/>
        </a:defRPr>
      </a:lvl7pPr>
      <a:lvl8pPr marL="1371600" algn="l" rtl="0" fontAlgn="base">
        <a:spcBef>
          <a:spcPct val="0"/>
        </a:spcBef>
        <a:spcAft>
          <a:spcPct val="0"/>
        </a:spcAft>
        <a:defRPr sz="2000" b="1">
          <a:solidFill>
            <a:schemeClr val="bg1"/>
          </a:solidFill>
          <a:effectLst>
            <a:outerShdw blurRad="38100" dist="38100" dir="2700000" algn="tl">
              <a:srgbClr val="C0C0C0"/>
            </a:outerShdw>
          </a:effectLst>
          <a:latin typeface="Arial" panose="020B0604020202020204" pitchFamily="34" charset="0"/>
        </a:defRPr>
      </a:lvl8pPr>
      <a:lvl9pPr marL="1828800" algn="l" rtl="0" fontAlgn="base">
        <a:spcBef>
          <a:spcPct val="0"/>
        </a:spcBef>
        <a:spcAft>
          <a:spcPct val="0"/>
        </a:spcAft>
        <a:defRPr sz="2000" b="1">
          <a:solidFill>
            <a:schemeClr val="bg1"/>
          </a:solidFill>
          <a:effectLst>
            <a:outerShdw blurRad="38100" dist="38100" dir="2700000" algn="tl">
              <a:srgbClr val="C0C0C0"/>
            </a:outerShdw>
          </a:effectLst>
          <a:latin typeface="Arial" panose="020B0604020202020204" pitchFamily="34" charset="0"/>
        </a:defRPr>
      </a:lvl9pPr>
    </p:titleStyle>
    <p:bodyStyle>
      <a:lvl1pPr marL="261938" indent="-261938" algn="l" rtl="0" eaLnBrk="0" fontAlgn="base" hangingPunct="0">
        <a:spcBef>
          <a:spcPct val="20000"/>
        </a:spcBef>
        <a:spcAft>
          <a:spcPct val="0"/>
        </a:spcAft>
        <a:buClr>
          <a:schemeClr val="tx1"/>
        </a:buClr>
        <a:buSzPct val="100000"/>
        <a:buFont typeface="Wingdings 2" panose="05020102010507070707" pitchFamily="18" charset="2"/>
        <a:buChar char="¡"/>
        <a:defRPr sz="1600" kern="1200">
          <a:solidFill>
            <a:schemeClr val="tx1"/>
          </a:solidFill>
          <a:latin typeface="+mn-lt"/>
          <a:ea typeface="+mn-ea"/>
          <a:cs typeface="+mn-cs"/>
        </a:defRPr>
      </a:lvl1pPr>
      <a:lvl2pPr marL="623888" indent="-182563" algn="l" rtl="0" eaLnBrk="0" fontAlgn="base" hangingPunct="0">
        <a:spcBef>
          <a:spcPct val="20000"/>
        </a:spcBef>
        <a:spcAft>
          <a:spcPct val="0"/>
        </a:spcAft>
        <a:buClr>
          <a:srgbClr val="000064"/>
        </a:buClr>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cid:image001.png@01D11334.91CA0CA0"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Foliennummernplatzhalter 3"/>
          <p:cNvSpPr>
            <a:spLocks noGrp="1"/>
          </p:cNvSpPr>
          <p:nvPr>
            <p:ph type="sldNum" sz="quarter" idx="10"/>
          </p:nvPr>
        </p:nvSpPr>
        <p:spPr>
          <a:noFill/>
        </p:spPr>
        <p:txBody>
          <a:bodyPr/>
          <a:lstStyle>
            <a:lvl1pPr>
              <a:spcBef>
                <a:spcPct val="20000"/>
              </a:spcBef>
              <a:buClr>
                <a:srgbClr val="000064"/>
              </a:buClr>
              <a:buSzPct val="120000"/>
              <a:buFont typeface="Wingdings 2" panose="05020102010507070707" pitchFamily="18" charset="2"/>
              <a:buChar char="¡"/>
              <a:defRPr sz="1600">
                <a:solidFill>
                  <a:schemeClr val="tx1"/>
                </a:solidFill>
                <a:latin typeface="Arial" panose="020B0604020202020204" pitchFamily="34" charset="0"/>
              </a:defRPr>
            </a:lvl1pPr>
            <a:lvl2pPr marL="742950" indent="-285750">
              <a:spcBef>
                <a:spcPct val="20000"/>
              </a:spcBef>
              <a:buClr>
                <a:srgbClr val="000064"/>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ClrTx/>
              <a:buSzTx/>
              <a:buFontTx/>
              <a:buNone/>
            </a:pPr>
            <a:fld id="{92A3F112-2408-4665-9DFF-94E6EA576F84}" type="slidenum">
              <a:rPr lang="de-DE" sz="1000">
                <a:solidFill>
                  <a:schemeClr val="bg1"/>
                </a:solidFill>
              </a:rPr>
              <a:pPr>
                <a:spcBef>
                  <a:spcPct val="0"/>
                </a:spcBef>
                <a:buClrTx/>
                <a:buSzTx/>
                <a:buFontTx/>
                <a:buNone/>
              </a:pPr>
              <a:t>1</a:t>
            </a:fld>
            <a:endParaRPr lang="de-DE" sz="1000">
              <a:solidFill>
                <a:schemeClr val="bg1"/>
              </a:solidFill>
            </a:endParaRPr>
          </a:p>
        </p:txBody>
      </p:sp>
      <p:sp>
        <p:nvSpPr>
          <p:cNvPr id="2055" name="AutoShape 7"/>
          <p:cNvSpPr>
            <a:spLocks noChangeArrowheads="1"/>
          </p:cNvSpPr>
          <p:nvPr/>
        </p:nvSpPr>
        <p:spPr bwMode="auto">
          <a:xfrm>
            <a:off x="1766597" y="4280990"/>
            <a:ext cx="8650579" cy="1020219"/>
          </a:xfrm>
          <a:prstGeom prst="homePlate">
            <a:avLst>
              <a:gd name="adj" fmla="val 23628"/>
            </a:avLst>
          </a:prstGeom>
          <a:noFill/>
          <a:ln>
            <a:noFill/>
          </a:ln>
          <a:effectLst>
            <a:prstShdw prst="shdw17" dist="17961" dir="2700000">
              <a:schemeClr val="accent1">
                <a:gamma/>
                <a:shade val="60000"/>
                <a:invGamma/>
              </a:schemeClr>
            </a:prstShdw>
          </a:effectLst>
          <a:extLst/>
        </p:spPr>
        <p:txBody>
          <a:bodyPr wrap="none" anchor="ct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ts val="2500"/>
              </a:lnSpc>
              <a:defRPr/>
            </a:pPr>
            <a:r>
              <a:rPr lang="de-DE" sz="2000" b="1" dirty="0" smtClean="0"/>
              <a:t> </a:t>
            </a:r>
          </a:p>
          <a:p>
            <a:pPr>
              <a:lnSpc>
                <a:spcPts val="2500"/>
              </a:lnSpc>
              <a:defRPr/>
            </a:pPr>
            <a:endParaRPr lang="de-DE" sz="2000" b="1" dirty="0"/>
          </a:p>
          <a:p>
            <a:pPr>
              <a:lnSpc>
                <a:spcPts val="2500"/>
              </a:lnSpc>
              <a:defRPr/>
            </a:pPr>
            <a:endParaRPr lang="de-DE" sz="2000" b="1" dirty="0"/>
          </a:p>
        </p:txBody>
      </p:sp>
      <p:sp>
        <p:nvSpPr>
          <p:cNvPr id="3079" name="Rectangle 5"/>
          <p:cNvSpPr>
            <a:spLocks noChangeArrowheads="1"/>
          </p:cNvSpPr>
          <p:nvPr/>
        </p:nvSpPr>
        <p:spPr bwMode="auto">
          <a:xfrm>
            <a:off x="185352" y="3706424"/>
            <a:ext cx="11318789" cy="3015051"/>
          </a:xfrm>
          <a:prstGeom prst="rect">
            <a:avLst/>
          </a:prstGeom>
          <a:solidFill>
            <a:schemeClr val="bg2">
              <a:lumMod val="20000"/>
              <a:lumOff val="80000"/>
            </a:schemeClr>
          </a:solidFill>
          <a:ln w="38100">
            <a:solidFill>
              <a:schemeClr val="bg1"/>
            </a:solidFill>
            <a:miter lim="800000"/>
            <a:headEnd/>
            <a:tailEnd/>
          </a:ln>
          <a:effectLst/>
          <a:extLst/>
        </p:spPr>
        <p:txBody>
          <a:bodyPr wrap="none" anchor="ctr"/>
          <a:lstStyle>
            <a:lvl1pPr indent="361950">
              <a:spcBef>
                <a:spcPct val="20000"/>
              </a:spcBef>
              <a:buClr>
                <a:srgbClr val="000064"/>
              </a:buClr>
              <a:buSzPct val="120000"/>
              <a:buFont typeface="Wingdings 2" panose="05020102010507070707" pitchFamily="18" charset="2"/>
              <a:buChar char="¡"/>
              <a:defRPr sz="1600">
                <a:solidFill>
                  <a:schemeClr val="tx1"/>
                </a:solidFill>
                <a:latin typeface="Arial" panose="020B0604020202020204" pitchFamily="34" charset="0"/>
              </a:defRPr>
            </a:lvl1pPr>
            <a:lvl2pPr marL="893763" indent="-182563">
              <a:spcBef>
                <a:spcPct val="20000"/>
              </a:spcBef>
              <a:buClr>
                <a:srgbClr val="000064"/>
              </a:buClr>
              <a:buFont typeface="Arial" panose="020B0604020202020204" pitchFamily="34" charset="0"/>
              <a:buChar char="–"/>
              <a:defRPr sz="1600">
                <a:solidFill>
                  <a:schemeClr val="tx1"/>
                </a:solidFill>
                <a:latin typeface="Arial" panose="020B0604020202020204" pitchFamily="34" charset="0"/>
              </a:defRPr>
            </a:lvl2pPr>
            <a:lvl3pPr marL="107315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indent="288000" algn="ctr">
              <a:spcBef>
                <a:spcPct val="0"/>
              </a:spcBef>
              <a:buClrTx/>
              <a:buSzTx/>
              <a:buNone/>
            </a:pPr>
            <a:r>
              <a:rPr lang="de-DE" sz="3200" b="1" dirty="0" smtClean="0">
                <a:latin typeface="+mn-lt"/>
              </a:rPr>
              <a:t>Mitgliederversammlung des BBNH am 14. April 2016 in Bahlburg</a:t>
            </a:r>
          </a:p>
          <a:p>
            <a:pPr indent="288000" algn="ctr">
              <a:spcBef>
                <a:spcPct val="0"/>
              </a:spcBef>
              <a:buClrTx/>
              <a:buSzTx/>
              <a:buNone/>
            </a:pPr>
            <a:endParaRPr lang="de-DE" sz="3200" b="1" dirty="0">
              <a:latin typeface="+mn-lt"/>
            </a:endParaRPr>
          </a:p>
          <a:p>
            <a:pPr indent="288000" algn="ctr">
              <a:spcBef>
                <a:spcPct val="0"/>
              </a:spcBef>
              <a:buClrTx/>
              <a:buSzTx/>
              <a:buNone/>
            </a:pPr>
            <a:r>
              <a:rPr lang="de-DE" sz="3200" b="1" dirty="0">
                <a:latin typeface="+mn-lt"/>
              </a:rPr>
              <a:t>Umsetzung des Abschlussdokuments und des </a:t>
            </a:r>
            <a:r>
              <a:rPr lang="de-DE" sz="3200" b="1" dirty="0" smtClean="0">
                <a:latin typeface="+mn-lt"/>
              </a:rPr>
              <a:t>Alpha-Konzepts</a:t>
            </a:r>
          </a:p>
          <a:p>
            <a:pPr indent="288000" algn="ctr">
              <a:spcBef>
                <a:spcPct val="0"/>
              </a:spcBef>
              <a:buClrTx/>
              <a:buSzTx/>
              <a:buNone/>
            </a:pPr>
            <a:endParaRPr lang="de-DE" sz="2000" b="1" dirty="0">
              <a:latin typeface="+mn-lt"/>
            </a:endParaRPr>
          </a:p>
          <a:p>
            <a:pPr indent="288000" algn="ctr">
              <a:spcBef>
                <a:spcPct val="0"/>
              </a:spcBef>
              <a:buClrTx/>
              <a:buSzTx/>
              <a:buNone/>
            </a:pPr>
            <a:r>
              <a:rPr lang="de-DE" sz="2000" b="1" dirty="0" smtClean="0">
                <a:latin typeface="+mn-lt"/>
              </a:rPr>
              <a:t>Friedrich Goldschmidt</a:t>
            </a:r>
          </a:p>
        </p:txBody>
      </p:sp>
      <p:sp>
        <p:nvSpPr>
          <p:cNvPr id="2" name="Rechteck 1"/>
          <p:cNvSpPr/>
          <p:nvPr/>
        </p:nvSpPr>
        <p:spPr>
          <a:xfrm>
            <a:off x="2891482" y="1050324"/>
            <a:ext cx="3250238" cy="62648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7535" y="180197"/>
            <a:ext cx="5020962" cy="3765722"/>
          </a:xfrm>
          <a:prstGeom prst="rect">
            <a:avLst/>
          </a:prstGeom>
        </p:spPr>
      </p:pic>
      <p:sp>
        <p:nvSpPr>
          <p:cNvPr id="4" name="Datumsplatzhalter 3"/>
          <p:cNvSpPr>
            <a:spLocks noGrp="1"/>
          </p:cNvSpPr>
          <p:nvPr>
            <p:ph type="dt" sz="half" idx="10"/>
          </p:nvPr>
        </p:nvSpPr>
        <p:spPr/>
        <p:txBody>
          <a:bodyPr/>
          <a:lstStyle/>
          <a:p>
            <a:r>
              <a:rPr lang="de-DE" smtClean="0"/>
              <a:t>14.04.2016</a:t>
            </a:r>
            <a:endParaRPr lang="de-DE"/>
          </a:p>
        </p:txBody>
      </p:sp>
      <p:sp>
        <p:nvSpPr>
          <p:cNvPr id="5" name="Fußzeilenplatzhalter 4"/>
          <p:cNvSpPr>
            <a:spLocks noGrp="1"/>
          </p:cNvSpPr>
          <p:nvPr>
            <p:ph type="ftr" sz="quarter" idx="11"/>
          </p:nvPr>
        </p:nvSpPr>
        <p:spPr/>
        <p:txBody>
          <a:bodyPr/>
          <a:lstStyle/>
          <a:p>
            <a:r>
              <a:rPr lang="de-DE" smtClean="0"/>
              <a:t>DSN – Umsetzung des Abschlussdokuments</a:t>
            </a:r>
            <a:endParaRPr lang="de-DE"/>
          </a:p>
        </p:txBody>
      </p:sp>
    </p:spTree>
    <p:extLst>
      <p:ext uri="{BB962C8B-B14F-4D97-AF65-F5344CB8AC3E}">
        <p14:creationId xmlns:p14="http://schemas.microsoft.com/office/powerpoint/2010/main" val="2944789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idx="4294967295"/>
          </p:nvPr>
        </p:nvSpPr>
        <p:spPr>
          <a:xfrm>
            <a:off x="351905" y="114956"/>
            <a:ext cx="11488189" cy="731069"/>
          </a:xfrm>
          <a:solidFill>
            <a:schemeClr val="accent1">
              <a:lumMod val="75000"/>
            </a:schemeClr>
          </a:solidFill>
        </p:spPr>
        <p:txBody>
          <a:bodyPr anchor="b" anchorCtr="0">
            <a:normAutofit/>
          </a:bodyPr>
          <a:lstStyle/>
          <a:p>
            <a:pPr algn="ctr"/>
            <a:r>
              <a:rPr lang="de-DE" sz="2400" b="1" dirty="0" smtClean="0">
                <a:solidFill>
                  <a:schemeClr val="bg1"/>
                </a:solidFill>
              </a:rPr>
              <a:t>Aufgaben und Arbeitsweise des Projektbeirats</a:t>
            </a:r>
            <a:r>
              <a:rPr lang="de-DE" sz="1400" dirty="0"/>
              <a:t/>
            </a:r>
            <a:br>
              <a:rPr lang="de-DE" sz="1400" dirty="0"/>
            </a:br>
            <a:endParaRPr lang="de-DE" sz="1400" dirty="0"/>
          </a:p>
        </p:txBody>
      </p:sp>
      <p:sp>
        <p:nvSpPr>
          <p:cNvPr id="3" name="Datumsplatzhalter 2"/>
          <p:cNvSpPr>
            <a:spLocks noGrp="1"/>
          </p:cNvSpPr>
          <p:nvPr>
            <p:ph type="dt" sz="half" idx="4294967295"/>
          </p:nvPr>
        </p:nvSpPr>
        <p:spPr>
          <a:xfrm>
            <a:off x="838200" y="6356350"/>
            <a:ext cx="2743200" cy="365125"/>
          </a:xfrm>
        </p:spPr>
        <p:txBody>
          <a:bodyPr/>
          <a:lstStyle/>
          <a:p>
            <a:r>
              <a:rPr lang="de-DE" smtClean="0">
                <a:solidFill>
                  <a:prstClr val="black">
                    <a:tint val="75000"/>
                  </a:prstClr>
                </a:solidFill>
              </a:rPr>
              <a:t>14.04.2016</a:t>
            </a:r>
            <a:endParaRPr lang="de-DE" dirty="0">
              <a:solidFill>
                <a:prstClr val="black">
                  <a:tint val="75000"/>
                </a:prstClr>
              </a:solidFill>
            </a:endParaRPr>
          </a:p>
        </p:txBody>
      </p:sp>
      <p:sp>
        <p:nvSpPr>
          <p:cNvPr id="4" name="Fußzeilenplatzhalter 3"/>
          <p:cNvSpPr>
            <a:spLocks noGrp="1"/>
          </p:cNvSpPr>
          <p:nvPr>
            <p:ph type="ftr" sz="quarter" idx="4294967295"/>
          </p:nvPr>
        </p:nvSpPr>
        <p:spPr>
          <a:xfrm>
            <a:off x="2662177" y="6356350"/>
            <a:ext cx="6933236" cy="365125"/>
          </a:xfrm>
        </p:spPr>
        <p:txBody>
          <a:bodyPr/>
          <a:lstStyle/>
          <a:p>
            <a:r>
              <a:rPr lang="de-DE" sz="2000" dirty="0" smtClean="0">
                <a:solidFill>
                  <a:prstClr val="white"/>
                </a:solidFill>
              </a:rPr>
              <a:t>DSN – Umsetzung des Abschlussdokuments</a:t>
            </a:r>
            <a:endParaRPr lang="de-DE" dirty="0">
              <a:solidFill>
                <a:prstClr val="white"/>
              </a:solidFill>
            </a:endParaRPr>
          </a:p>
        </p:txBody>
      </p:sp>
      <p:sp>
        <p:nvSpPr>
          <p:cNvPr id="5" name="Foliennummernplatzhalter 4"/>
          <p:cNvSpPr>
            <a:spLocks noGrp="1"/>
          </p:cNvSpPr>
          <p:nvPr>
            <p:ph type="sldNum" sz="quarter" idx="4294967295"/>
          </p:nvPr>
        </p:nvSpPr>
        <p:spPr>
          <a:xfrm>
            <a:off x="8610600" y="6356350"/>
            <a:ext cx="2743200" cy="365125"/>
          </a:xfrm>
        </p:spPr>
        <p:txBody>
          <a:bodyPr/>
          <a:lstStyle/>
          <a:p>
            <a:fld id="{70E83DFB-BF7D-41BE-9826-5BEFD1535A16}" type="slidenum">
              <a:rPr lang="de-DE" smtClean="0">
                <a:solidFill>
                  <a:prstClr val="black">
                    <a:tint val="75000"/>
                  </a:prstClr>
                </a:solidFill>
              </a:rPr>
              <a:pPr/>
              <a:t>10</a:t>
            </a:fld>
            <a:endParaRPr lang="de-DE">
              <a:solidFill>
                <a:prstClr val="black">
                  <a:tint val="75000"/>
                </a:prstClr>
              </a:solidFill>
            </a:endParaRPr>
          </a:p>
        </p:txBody>
      </p:sp>
      <p:sp>
        <p:nvSpPr>
          <p:cNvPr id="8" name="Titel 5"/>
          <p:cNvSpPr txBox="1">
            <a:spLocks/>
          </p:cNvSpPr>
          <p:nvPr/>
        </p:nvSpPr>
        <p:spPr>
          <a:xfrm>
            <a:off x="3036916" y="6344833"/>
            <a:ext cx="6118168" cy="347311"/>
          </a:xfrm>
          <a:prstGeom prst="rect">
            <a:avLst/>
          </a:prstGeom>
          <a:solidFill>
            <a:schemeClr val="accent1">
              <a:lumMod val="75000"/>
            </a:schemeClr>
          </a:solidFill>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b="1" dirty="0" smtClean="0">
                <a:solidFill>
                  <a:schemeClr val="bg2"/>
                </a:solidFill>
              </a:rPr>
              <a:t>DSN – Umsetzung des Abschlussdokuments</a:t>
            </a:r>
            <a:endParaRPr lang="de-DE" sz="1600" b="1" dirty="0">
              <a:solidFill>
                <a:schemeClr val="bg2"/>
              </a:solidFill>
            </a:endParaRPr>
          </a:p>
        </p:txBody>
      </p:sp>
      <p:sp>
        <p:nvSpPr>
          <p:cNvPr id="9" name="Fußzeilenplatzhalter 3"/>
          <p:cNvSpPr txBox="1">
            <a:spLocks/>
          </p:cNvSpPr>
          <p:nvPr/>
        </p:nvSpPr>
        <p:spPr>
          <a:xfrm>
            <a:off x="3083355" y="11882932"/>
            <a:ext cx="6933236"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smtClean="0">
                <a:solidFill>
                  <a:prstClr val="white"/>
                </a:solidFill>
              </a:rPr>
              <a:t>DSN – Umsetzung des Abschlussdokuments</a:t>
            </a:r>
            <a:endParaRPr lang="de-DE" dirty="0">
              <a:solidFill>
                <a:prstClr val="white"/>
              </a:solidFill>
            </a:endParaRPr>
          </a:p>
        </p:txBody>
      </p:sp>
      <p:sp>
        <p:nvSpPr>
          <p:cNvPr id="10" name="Textfeld 9"/>
          <p:cNvSpPr txBox="1"/>
          <p:nvPr/>
        </p:nvSpPr>
        <p:spPr>
          <a:xfrm>
            <a:off x="1093417" y="1125678"/>
            <a:ext cx="9385113" cy="4770537"/>
          </a:xfrm>
          <a:prstGeom prst="rect">
            <a:avLst/>
          </a:prstGeom>
          <a:solidFill>
            <a:schemeClr val="bg1"/>
          </a:solidFill>
          <a:ln w="38100">
            <a:solidFill>
              <a:srgbClr val="FFC000"/>
            </a:solidFill>
          </a:ln>
        </p:spPr>
        <p:txBody>
          <a:bodyPr wrap="square" rtlCol="0">
            <a:spAutoFit/>
          </a:bodyPr>
          <a:lstStyle/>
          <a:p>
            <a:pPr marL="342900" indent="-342900">
              <a:buFont typeface="Arial" panose="020B0604020202020204" pitchFamily="34" charset="0"/>
              <a:buChar char="•"/>
            </a:pPr>
            <a:r>
              <a:rPr lang="de-DE" sz="2800" dirty="0" smtClean="0"/>
              <a:t>Umsetzung des DSN-Abschlussdokuments</a:t>
            </a:r>
          </a:p>
          <a:p>
            <a:pPr marL="342900" indent="-342900">
              <a:buFont typeface="Arial" panose="020B0604020202020204" pitchFamily="34" charset="0"/>
              <a:buChar char="•"/>
            </a:pPr>
            <a:r>
              <a:rPr lang="de-DE" sz="2800" dirty="0" smtClean="0"/>
              <a:t>Doppelrolle: Förderung des Schienenprojekts „Alpha E“ und Realisierung der Bedingungen der Region</a:t>
            </a:r>
          </a:p>
          <a:p>
            <a:pPr marL="342900" indent="-342900">
              <a:buFont typeface="Arial" panose="020B0604020202020204" pitchFamily="34" charset="0"/>
              <a:buChar char="•"/>
            </a:pPr>
            <a:r>
              <a:rPr lang="de-DE" sz="2800" dirty="0" smtClean="0"/>
              <a:t>Dialog auf Augenhöhe</a:t>
            </a:r>
          </a:p>
          <a:p>
            <a:pPr marL="342900" indent="-342900">
              <a:buFont typeface="Arial" panose="020B0604020202020204" pitchFamily="34" charset="0"/>
              <a:buChar char="•"/>
            </a:pPr>
            <a:r>
              <a:rPr lang="de-DE" sz="2800" dirty="0" smtClean="0"/>
              <a:t>Unabhängigkeit von Bund, Land und DB AG</a:t>
            </a:r>
          </a:p>
          <a:p>
            <a:pPr marL="342900" indent="-342900">
              <a:buFont typeface="Arial" panose="020B0604020202020204" pitchFamily="34" charset="0"/>
              <a:buChar char="•"/>
            </a:pPr>
            <a:r>
              <a:rPr lang="de-DE" sz="2800" dirty="0" smtClean="0"/>
              <a:t>Gleichberechtigte Mitwirkung des Projektbeirats in den Regionalgruppen mit unabhängigen Sachverständigen</a:t>
            </a:r>
          </a:p>
          <a:p>
            <a:pPr marL="342900" indent="-342900">
              <a:buFont typeface="Arial" panose="020B0604020202020204" pitchFamily="34" charset="0"/>
              <a:buChar char="•"/>
            </a:pPr>
            <a:r>
              <a:rPr lang="de-DE" sz="2800" dirty="0" smtClean="0"/>
              <a:t>Überprüfung der Planungen der DB AG auf regionale Verbesserungsmöglichkeiten (Lärmschutz etc.) gemäß Abschlussdokument</a:t>
            </a:r>
          </a:p>
          <a:p>
            <a:pPr marL="342900" indent="-342900">
              <a:buFont typeface="Arial" panose="020B0604020202020204" pitchFamily="34" charset="0"/>
              <a:buChar char="•"/>
            </a:pPr>
            <a:endParaRPr lang="de-DE" sz="2400" dirty="0"/>
          </a:p>
        </p:txBody>
      </p:sp>
    </p:spTree>
    <p:extLst>
      <p:ext uri="{BB962C8B-B14F-4D97-AF65-F5344CB8AC3E}">
        <p14:creationId xmlns:p14="http://schemas.microsoft.com/office/powerpoint/2010/main" val="302702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mit Pfeil 4"/>
          <p:cNvCxnSpPr/>
          <p:nvPr/>
        </p:nvCxnSpPr>
        <p:spPr>
          <a:xfrm flipV="1">
            <a:off x="829932" y="97300"/>
            <a:ext cx="52887" cy="6128420"/>
          </a:xfrm>
          <a:prstGeom prst="straightConnector1">
            <a:avLst/>
          </a:prstGeom>
          <a:ln w="38100">
            <a:tailEnd type="triangle"/>
          </a:ln>
        </p:spPr>
        <p:style>
          <a:lnRef idx="3">
            <a:schemeClr val="accent5"/>
          </a:lnRef>
          <a:fillRef idx="0">
            <a:schemeClr val="accent5"/>
          </a:fillRef>
          <a:effectRef idx="2">
            <a:schemeClr val="accent5"/>
          </a:effectRef>
          <a:fontRef idx="minor">
            <a:schemeClr val="tx1"/>
          </a:fontRef>
        </p:style>
      </p:cxnSp>
      <p:cxnSp>
        <p:nvCxnSpPr>
          <p:cNvPr id="12" name="Gerader Verbinder 11"/>
          <p:cNvCxnSpPr/>
          <p:nvPr/>
        </p:nvCxnSpPr>
        <p:spPr>
          <a:xfrm>
            <a:off x="582548" y="5848758"/>
            <a:ext cx="47653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feld 18"/>
          <p:cNvSpPr txBox="1"/>
          <p:nvPr/>
        </p:nvSpPr>
        <p:spPr>
          <a:xfrm>
            <a:off x="1246700" y="4920158"/>
            <a:ext cx="1703849" cy="369332"/>
          </a:xfrm>
          <a:prstGeom prst="rect">
            <a:avLst/>
          </a:prstGeom>
          <a:noFill/>
        </p:spPr>
        <p:txBody>
          <a:bodyPr wrap="square" rtlCol="0">
            <a:spAutoFit/>
          </a:bodyPr>
          <a:lstStyle/>
          <a:p>
            <a:r>
              <a:rPr lang="de-DE" b="1" dirty="0" smtClean="0">
                <a:solidFill>
                  <a:srgbClr val="00B050"/>
                </a:solidFill>
              </a:rPr>
              <a:t>Feb – Nov 2015</a:t>
            </a:r>
            <a:endParaRPr lang="de-DE" b="1" dirty="0">
              <a:solidFill>
                <a:srgbClr val="00B050"/>
              </a:solidFill>
            </a:endParaRPr>
          </a:p>
        </p:txBody>
      </p:sp>
      <p:sp>
        <p:nvSpPr>
          <p:cNvPr id="21" name="Textfeld 20"/>
          <p:cNvSpPr txBox="1"/>
          <p:nvPr/>
        </p:nvSpPr>
        <p:spPr>
          <a:xfrm>
            <a:off x="3723606" y="199970"/>
            <a:ext cx="4292137" cy="400110"/>
          </a:xfrm>
          <a:prstGeom prst="rect">
            <a:avLst/>
          </a:prstGeom>
          <a:noFill/>
        </p:spPr>
        <p:txBody>
          <a:bodyPr wrap="none" rtlCol="0">
            <a:spAutoFit/>
          </a:bodyPr>
          <a:lstStyle/>
          <a:p>
            <a:r>
              <a:rPr lang="de-DE" sz="2000" b="1" dirty="0" smtClean="0">
                <a:solidFill>
                  <a:srgbClr val="00B050"/>
                </a:solidFill>
              </a:rPr>
              <a:t>Zeitschiene  „Alpha“ Stand:  April 2016</a:t>
            </a:r>
            <a:endParaRPr lang="de-DE" sz="2000" b="1" dirty="0">
              <a:solidFill>
                <a:srgbClr val="00B050"/>
              </a:solidFill>
            </a:endParaRPr>
          </a:p>
        </p:txBody>
      </p:sp>
      <p:cxnSp>
        <p:nvCxnSpPr>
          <p:cNvPr id="22" name="Gerader Verbinder 21"/>
          <p:cNvCxnSpPr/>
          <p:nvPr/>
        </p:nvCxnSpPr>
        <p:spPr>
          <a:xfrm>
            <a:off x="607759" y="3970540"/>
            <a:ext cx="42711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Gerader Verbinder 23"/>
          <p:cNvCxnSpPr/>
          <p:nvPr/>
        </p:nvCxnSpPr>
        <p:spPr>
          <a:xfrm flipV="1">
            <a:off x="618106" y="3397979"/>
            <a:ext cx="427095" cy="72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Gerader Verbinder 24"/>
          <p:cNvCxnSpPr/>
          <p:nvPr/>
        </p:nvCxnSpPr>
        <p:spPr>
          <a:xfrm>
            <a:off x="617087" y="2727194"/>
            <a:ext cx="39204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Gerader Verbinder 26"/>
          <p:cNvCxnSpPr/>
          <p:nvPr/>
        </p:nvCxnSpPr>
        <p:spPr>
          <a:xfrm>
            <a:off x="653153" y="886247"/>
            <a:ext cx="40644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Fußzeilenplatzhalter 27"/>
          <p:cNvSpPr>
            <a:spLocks noGrp="1"/>
          </p:cNvSpPr>
          <p:nvPr>
            <p:ph type="ftr" sz="quarter" idx="11"/>
          </p:nvPr>
        </p:nvSpPr>
        <p:spPr/>
        <p:txBody>
          <a:bodyPr/>
          <a:lstStyle/>
          <a:p>
            <a:r>
              <a:rPr lang="de-DE" sz="1400" b="1" smtClean="0">
                <a:solidFill>
                  <a:schemeClr val="tx1"/>
                </a:solidFill>
              </a:rPr>
              <a:t>DSN – Umsetzung des Abschlussdokuments</a:t>
            </a:r>
            <a:endParaRPr lang="de-DE" sz="1400" b="1" dirty="0">
              <a:solidFill>
                <a:schemeClr val="tx1"/>
              </a:solidFill>
            </a:endParaRPr>
          </a:p>
        </p:txBody>
      </p:sp>
      <p:sp>
        <p:nvSpPr>
          <p:cNvPr id="29" name="Textfeld 28"/>
          <p:cNvSpPr txBox="1"/>
          <p:nvPr/>
        </p:nvSpPr>
        <p:spPr>
          <a:xfrm>
            <a:off x="2879849" y="4030308"/>
            <a:ext cx="2399503" cy="369332"/>
          </a:xfrm>
          <a:prstGeom prst="rect">
            <a:avLst/>
          </a:prstGeom>
          <a:noFill/>
        </p:spPr>
        <p:txBody>
          <a:bodyPr wrap="none" rtlCol="0">
            <a:spAutoFit/>
          </a:bodyPr>
          <a:lstStyle/>
          <a:p>
            <a:r>
              <a:rPr lang="de-DE" dirty="0" smtClean="0"/>
              <a:t>Gründung Projektbeirat</a:t>
            </a:r>
            <a:endParaRPr lang="de-DE" dirty="0"/>
          </a:p>
        </p:txBody>
      </p:sp>
      <p:sp>
        <p:nvSpPr>
          <p:cNvPr id="30" name="Textfeld 29"/>
          <p:cNvSpPr txBox="1"/>
          <p:nvPr/>
        </p:nvSpPr>
        <p:spPr>
          <a:xfrm>
            <a:off x="1397844" y="3496694"/>
            <a:ext cx="1242648" cy="369332"/>
          </a:xfrm>
          <a:prstGeom prst="rect">
            <a:avLst/>
          </a:prstGeom>
          <a:noFill/>
        </p:spPr>
        <p:txBody>
          <a:bodyPr wrap="none" rtlCol="0">
            <a:spAutoFit/>
          </a:bodyPr>
          <a:lstStyle/>
          <a:p>
            <a:r>
              <a:rPr lang="de-DE" b="1" dirty="0" smtClean="0">
                <a:solidFill>
                  <a:srgbClr val="00B050"/>
                </a:solidFill>
              </a:rPr>
              <a:t>16.03.2016</a:t>
            </a:r>
            <a:endParaRPr lang="de-DE" b="1" dirty="0">
              <a:solidFill>
                <a:srgbClr val="00B050"/>
              </a:solidFill>
            </a:endParaRPr>
          </a:p>
        </p:txBody>
      </p:sp>
      <p:sp>
        <p:nvSpPr>
          <p:cNvPr id="32" name="Textfeld 31"/>
          <p:cNvSpPr txBox="1"/>
          <p:nvPr/>
        </p:nvSpPr>
        <p:spPr>
          <a:xfrm>
            <a:off x="2887295" y="3761399"/>
            <a:ext cx="8430033" cy="369332"/>
          </a:xfrm>
          <a:prstGeom prst="rect">
            <a:avLst/>
          </a:prstGeom>
          <a:noFill/>
        </p:spPr>
        <p:txBody>
          <a:bodyPr wrap="square" rtlCol="0">
            <a:spAutoFit/>
          </a:bodyPr>
          <a:lstStyle/>
          <a:p>
            <a:r>
              <a:rPr lang="de-DE" dirty="0" smtClean="0"/>
              <a:t>Info-VA DB „Runde Tische“</a:t>
            </a:r>
            <a:endParaRPr lang="de-DE" dirty="0"/>
          </a:p>
        </p:txBody>
      </p:sp>
      <p:sp>
        <p:nvSpPr>
          <p:cNvPr id="33" name="Textfeld 32"/>
          <p:cNvSpPr txBox="1"/>
          <p:nvPr/>
        </p:nvSpPr>
        <p:spPr>
          <a:xfrm>
            <a:off x="1370609" y="3823676"/>
            <a:ext cx="1375805" cy="369332"/>
          </a:xfrm>
          <a:prstGeom prst="rect">
            <a:avLst/>
          </a:prstGeom>
          <a:noFill/>
        </p:spPr>
        <p:txBody>
          <a:bodyPr wrap="square" rtlCol="0">
            <a:spAutoFit/>
          </a:bodyPr>
          <a:lstStyle/>
          <a:p>
            <a:r>
              <a:rPr lang="de-DE" b="1" dirty="0" smtClean="0">
                <a:solidFill>
                  <a:srgbClr val="00B050"/>
                </a:solidFill>
              </a:rPr>
              <a:t>19.02.2016</a:t>
            </a:r>
            <a:endParaRPr lang="de-DE" b="1" dirty="0">
              <a:solidFill>
                <a:srgbClr val="00B050"/>
              </a:solidFill>
            </a:endParaRPr>
          </a:p>
        </p:txBody>
      </p:sp>
      <p:sp>
        <p:nvSpPr>
          <p:cNvPr id="34" name="Textfeld 33"/>
          <p:cNvSpPr txBox="1"/>
          <p:nvPr/>
        </p:nvSpPr>
        <p:spPr>
          <a:xfrm>
            <a:off x="2887295" y="3244334"/>
            <a:ext cx="8100356" cy="369332"/>
          </a:xfrm>
          <a:prstGeom prst="rect">
            <a:avLst/>
          </a:prstGeom>
          <a:noFill/>
        </p:spPr>
        <p:txBody>
          <a:bodyPr wrap="square" rtlCol="0">
            <a:spAutoFit/>
          </a:bodyPr>
          <a:lstStyle/>
          <a:p>
            <a:r>
              <a:rPr lang="de-DE" dirty="0" smtClean="0"/>
              <a:t>Minister Lies lehnt Finanzierung des Projektbeirat durch das Land Niedersachsen ab</a:t>
            </a:r>
            <a:endParaRPr lang="de-DE" dirty="0"/>
          </a:p>
        </p:txBody>
      </p:sp>
      <p:sp>
        <p:nvSpPr>
          <p:cNvPr id="36" name="Textfeld 35"/>
          <p:cNvSpPr txBox="1"/>
          <p:nvPr/>
        </p:nvSpPr>
        <p:spPr>
          <a:xfrm>
            <a:off x="2887295" y="3482702"/>
            <a:ext cx="8836540" cy="369332"/>
          </a:xfrm>
          <a:prstGeom prst="rect">
            <a:avLst/>
          </a:prstGeom>
          <a:noFill/>
        </p:spPr>
        <p:txBody>
          <a:bodyPr wrap="square" rtlCol="0">
            <a:spAutoFit/>
          </a:bodyPr>
          <a:lstStyle/>
          <a:p>
            <a:r>
              <a:rPr lang="de-DE" dirty="0" smtClean="0"/>
              <a:t>Veröffentlichung des Referentenentwurf zum BVWP: </a:t>
            </a:r>
            <a:r>
              <a:rPr lang="de-DE" b="1" dirty="0" smtClean="0"/>
              <a:t>Alpha ohne Berechnungsgrundlage</a:t>
            </a:r>
            <a:endParaRPr lang="de-DE" b="1" dirty="0"/>
          </a:p>
        </p:txBody>
      </p:sp>
      <p:sp>
        <p:nvSpPr>
          <p:cNvPr id="37" name="Textfeld 36"/>
          <p:cNvSpPr txBox="1"/>
          <p:nvPr/>
        </p:nvSpPr>
        <p:spPr>
          <a:xfrm>
            <a:off x="1220774" y="803015"/>
            <a:ext cx="10420738" cy="369332"/>
          </a:xfrm>
          <a:prstGeom prst="rect">
            <a:avLst/>
          </a:prstGeom>
          <a:noFill/>
        </p:spPr>
        <p:txBody>
          <a:bodyPr wrap="none" rtlCol="0">
            <a:spAutoFit/>
          </a:bodyPr>
          <a:lstStyle/>
          <a:p>
            <a:r>
              <a:rPr lang="de-DE" b="1" dirty="0" smtClean="0">
                <a:solidFill>
                  <a:srgbClr val="00B050"/>
                </a:solidFill>
              </a:rPr>
              <a:t>Ab 4. Quartal 2016: Kabinettsbeschluss BVWP und Ausbaugesetze (falls Berechnungsgrundlage vorhanden)</a:t>
            </a:r>
            <a:endParaRPr lang="de-DE" b="1" dirty="0">
              <a:solidFill>
                <a:srgbClr val="00B050"/>
              </a:solidFill>
            </a:endParaRPr>
          </a:p>
        </p:txBody>
      </p:sp>
      <p:cxnSp>
        <p:nvCxnSpPr>
          <p:cNvPr id="38" name="Gerader Verbinder 37"/>
          <p:cNvCxnSpPr/>
          <p:nvPr/>
        </p:nvCxnSpPr>
        <p:spPr>
          <a:xfrm>
            <a:off x="608473" y="3613666"/>
            <a:ext cx="428114" cy="421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Rechteck 19"/>
          <p:cNvSpPr/>
          <p:nvPr/>
        </p:nvSpPr>
        <p:spPr>
          <a:xfrm>
            <a:off x="1401386" y="3244334"/>
            <a:ext cx="1314249" cy="369332"/>
          </a:xfrm>
          <a:prstGeom prst="rect">
            <a:avLst/>
          </a:prstGeom>
        </p:spPr>
        <p:txBody>
          <a:bodyPr wrap="square">
            <a:spAutoFit/>
          </a:bodyPr>
          <a:lstStyle/>
          <a:p>
            <a:r>
              <a:rPr lang="de-DE" b="1" dirty="0" smtClean="0">
                <a:solidFill>
                  <a:srgbClr val="00B050"/>
                </a:solidFill>
              </a:rPr>
              <a:t>21.03.2016</a:t>
            </a:r>
            <a:endParaRPr lang="de-DE" b="1" dirty="0">
              <a:solidFill>
                <a:srgbClr val="00B050"/>
              </a:solidFill>
            </a:endParaRPr>
          </a:p>
        </p:txBody>
      </p:sp>
      <p:cxnSp>
        <p:nvCxnSpPr>
          <p:cNvPr id="39" name="Gerader Verbinder 38"/>
          <p:cNvCxnSpPr/>
          <p:nvPr/>
        </p:nvCxnSpPr>
        <p:spPr>
          <a:xfrm>
            <a:off x="615875" y="4214974"/>
            <a:ext cx="428114" cy="421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a:off x="606760" y="5086944"/>
            <a:ext cx="428114" cy="421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Gerader Verbinder 40"/>
          <p:cNvCxnSpPr/>
          <p:nvPr/>
        </p:nvCxnSpPr>
        <p:spPr>
          <a:xfrm>
            <a:off x="642298" y="1788513"/>
            <a:ext cx="428114" cy="421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1381254" y="4044045"/>
            <a:ext cx="1242648" cy="369332"/>
          </a:xfrm>
          <a:prstGeom prst="rect">
            <a:avLst/>
          </a:prstGeom>
        </p:spPr>
        <p:txBody>
          <a:bodyPr wrap="none">
            <a:spAutoFit/>
          </a:bodyPr>
          <a:lstStyle/>
          <a:p>
            <a:r>
              <a:rPr lang="de-DE" b="1" dirty="0" smtClean="0">
                <a:solidFill>
                  <a:srgbClr val="00B050"/>
                </a:solidFill>
              </a:rPr>
              <a:t>15.02.2016</a:t>
            </a:r>
            <a:endParaRPr lang="de-DE" b="1" dirty="0">
              <a:solidFill>
                <a:srgbClr val="00B050"/>
              </a:solidFill>
            </a:endParaRPr>
          </a:p>
        </p:txBody>
      </p:sp>
      <p:sp>
        <p:nvSpPr>
          <p:cNvPr id="45" name="Textfeld 44"/>
          <p:cNvSpPr txBox="1"/>
          <p:nvPr/>
        </p:nvSpPr>
        <p:spPr>
          <a:xfrm>
            <a:off x="1370609" y="2542528"/>
            <a:ext cx="1462644" cy="369332"/>
          </a:xfrm>
          <a:prstGeom prst="rect">
            <a:avLst/>
          </a:prstGeom>
          <a:noFill/>
        </p:spPr>
        <p:txBody>
          <a:bodyPr wrap="none" rtlCol="0">
            <a:spAutoFit/>
          </a:bodyPr>
          <a:lstStyle/>
          <a:p>
            <a:r>
              <a:rPr lang="de-DE" b="1" dirty="0" smtClean="0">
                <a:solidFill>
                  <a:srgbClr val="00B050"/>
                </a:solidFill>
              </a:rPr>
              <a:t>„Demnächst“</a:t>
            </a:r>
            <a:endParaRPr lang="de-DE" b="1" dirty="0">
              <a:solidFill>
                <a:srgbClr val="00B050"/>
              </a:solidFill>
            </a:endParaRPr>
          </a:p>
        </p:txBody>
      </p:sp>
      <p:sp>
        <p:nvSpPr>
          <p:cNvPr id="46" name="Textfeld 45"/>
          <p:cNvSpPr txBox="1"/>
          <p:nvPr/>
        </p:nvSpPr>
        <p:spPr>
          <a:xfrm>
            <a:off x="2887295" y="2536291"/>
            <a:ext cx="9082166" cy="369332"/>
          </a:xfrm>
          <a:prstGeom prst="rect">
            <a:avLst/>
          </a:prstGeom>
          <a:noFill/>
        </p:spPr>
        <p:txBody>
          <a:bodyPr wrap="none" rtlCol="0">
            <a:spAutoFit/>
          </a:bodyPr>
          <a:lstStyle/>
          <a:p>
            <a:r>
              <a:rPr lang="de-DE" dirty="0" smtClean="0"/>
              <a:t>Termin bei </a:t>
            </a:r>
            <a:r>
              <a:rPr lang="de-DE" dirty="0" err="1" smtClean="0"/>
              <a:t>PStS</a:t>
            </a:r>
            <a:r>
              <a:rPr lang="de-DE" dirty="0" smtClean="0"/>
              <a:t> </a:t>
            </a:r>
            <a:r>
              <a:rPr lang="de-DE" dirty="0" err="1" smtClean="0"/>
              <a:t>Ferlemann</a:t>
            </a:r>
            <a:r>
              <a:rPr lang="de-DE" dirty="0" smtClean="0"/>
              <a:t> und Dr. Kefer in Berlin mit Themen Finanzierung PB, Akzeptanz </a:t>
            </a:r>
            <a:r>
              <a:rPr lang="de-DE" dirty="0" err="1" smtClean="0"/>
              <a:t>BdR</a:t>
            </a:r>
            <a:r>
              <a:rPr lang="de-DE" dirty="0" smtClean="0"/>
              <a:t>?</a:t>
            </a:r>
            <a:endParaRPr lang="de-DE" dirty="0"/>
          </a:p>
        </p:txBody>
      </p:sp>
      <p:sp>
        <p:nvSpPr>
          <p:cNvPr id="47" name="Textfeld 46"/>
          <p:cNvSpPr txBox="1"/>
          <p:nvPr/>
        </p:nvSpPr>
        <p:spPr>
          <a:xfrm>
            <a:off x="2950549" y="4920158"/>
            <a:ext cx="9024650" cy="646331"/>
          </a:xfrm>
          <a:prstGeom prst="rect">
            <a:avLst/>
          </a:prstGeom>
          <a:noFill/>
        </p:spPr>
        <p:txBody>
          <a:bodyPr wrap="none" rtlCol="0">
            <a:spAutoFit/>
          </a:bodyPr>
          <a:lstStyle/>
          <a:p>
            <a:r>
              <a:rPr lang="de-DE" dirty="0" smtClean="0"/>
              <a:t>Dialogforum Schiene Nord: Regionalvertreter empfehlen Alpha-Streckenkonzept gebunden an </a:t>
            </a:r>
          </a:p>
          <a:p>
            <a:r>
              <a:rPr lang="de-DE" dirty="0" smtClean="0"/>
              <a:t>die „Bedingungen der Region“ (Abschlussdokument)</a:t>
            </a:r>
            <a:endParaRPr lang="de-DE" dirty="0"/>
          </a:p>
        </p:txBody>
      </p:sp>
      <p:sp>
        <p:nvSpPr>
          <p:cNvPr id="31" name="Textfeld 30"/>
          <p:cNvSpPr txBox="1"/>
          <p:nvPr/>
        </p:nvSpPr>
        <p:spPr>
          <a:xfrm>
            <a:off x="1266683" y="5664092"/>
            <a:ext cx="1703849" cy="369332"/>
          </a:xfrm>
          <a:prstGeom prst="rect">
            <a:avLst/>
          </a:prstGeom>
          <a:noFill/>
        </p:spPr>
        <p:txBody>
          <a:bodyPr wrap="square" rtlCol="0">
            <a:spAutoFit/>
          </a:bodyPr>
          <a:lstStyle/>
          <a:p>
            <a:r>
              <a:rPr lang="de-DE" b="1" dirty="0" smtClean="0">
                <a:solidFill>
                  <a:srgbClr val="00B050"/>
                </a:solidFill>
              </a:rPr>
              <a:t>Feb 2014</a:t>
            </a:r>
            <a:endParaRPr lang="de-DE" b="1" dirty="0">
              <a:solidFill>
                <a:srgbClr val="00B050"/>
              </a:solidFill>
            </a:endParaRPr>
          </a:p>
        </p:txBody>
      </p:sp>
      <p:sp>
        <p:nvSpPr>
          <p:cNvPr id="42" name="Textfeld 41"/>
          <p:cNvSpPr txBox="1"/>
          <p:nvPr/>
        </p:nvSpPr>
        <p:spPr>
          <a:xfrm>
            <a:off x="2970532" y="5664092"/>
            <a:ext cx="6119111" cy="369332"/>
          </a:xfrm>
          <a:prstGeom prst="rect">
            <a:avLst/>
          </a:prstGeom>
          <a:noFill/>
        </p:spPr>
        <p:txBody>
          <a:bodyPr wrap="none" rtlCol="0">
            <a:spAutoFit/>
          </a:bodyPr>
          <a:lstStyle/>
          <a:p>
            <a:r>
              <a:rPr lang="de-DE" dirty="0" smtClean="0"/>
              <a:t>DB AG stellt alternative Güterstrecken vor, Favorit: As – UL/ Sud</a:t>
            </a:r>
            <a:endParaRPr lang="de-DE" dirty="0"/>
          </a:p>
        </p:txBody>
      </p:sp>
      <p:sp>
        <p:nvSpPr>
          <p:cNvPr id="2" name="Datumsplatzhalter 1"/>
          <p:cNvSpPr>
            <a:spLocks noGrp="1"/>
          </p:cNvSpPr>
          <p:nvPr>
            <p:ph type="dt" sz="half" idx="10"/>
          </p:nvPr>
        </p:nvSpPr>
        <p:spPr/>
        <p:txBody>
          <a:bodyPr/>
          <a:lstStyle/>
          <a:p>
            <a:r>
              <a:rPr lang="de-DE" smtClean="0"/>
              <a:t>14.04.2016</a:t>
            </a:r>
            <a:endParaRPr lang="de-DE"/>
          </a:p>
        </p:txBody>
      </p:sp>
      <p:sp>
        <p:nvSpPr>
          <p:cNvPr id="3" name="Foliennummernplatzhalter 2"/>
          <p:cNvSpPr>
            <a:spLocks noGrp="1"/>
          </p:cNvSpPr>
          <p:nvPr>
            <p:ph type="sldNum" sz="quarter" idx="12"/>
          </p:nvPr>
        </p:nvSpPr>
        <p:spPr/>
        <p:txBody>
          <a:bodyPr/>
          <a:lstStyle/>
          <a:p>
            <a:fld id="{186AC709-AE07-4964-A4C7-D3EDAE639DC2}" type="slidenum">
              <a:rPr lang="de-DE" smtClean="0"/>
              <a:t>11</a:t>
            </a:fld>
            <a:endParaRPr lang="de-DE"/>
          </a:p>
        </p:txBody>
      </p:sp>
    </p:spTree>
    <p:extLst>
      <p:ext uri="{BB962C8B-B14F-4D97-AF65-F5344CB8AC3E}">
        <p14:creationId xmlns:p14="http://schemas.microsoft.com/office/powerpoint/2010/main" val="1295237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idx="4294967295"/>
          </p:nvPr>
        </p:nvSpPr>
        <p:spPr>
          <a:xfrm>
            <a:off x="351905" y="114956"/>
            <a:ext cx="11488189" cy="731069"/>
          </a:xfrm>
          <a:solidFill>
            <a:schemeClr val="accent1">
              <a:lumMod val="75000"/>
            </a:schemeClr>
          </a:solidFill>
        </p:spPr>
        <p:txBody>
          <a:bodyPr anchor="b" anchorCtr="0">
            <a:normAutofit/>
          </a:bodyPr>
          <a:lstStyle/>
          <a:p>
            <a:pPr algn="ctr"/>
            <a:r>
              <a:rPr lang="de-DE" sz="2400" b="1" dirty="0" smtClean="0">
                <a:solidFill>
                  <a:schemeClr val="bg1"/>
                </a:solidFill>
              </a:rPr>
              <a:t>„Baustellen“</a:t>
            </a:r>
            <a:r>
              <a:rPr lang="de-DE" sz="1400" dirty="0"/>
              <a:t/>
            </a:r>
            <a:br>
              <a:rPr lang="de-DE" sz="1400" dirty="0"/>
            </a:br>
            <a:endParaRPr lang="de-DE" sz="1400" dirty="0"/>
          </a:p>
        </p:txBody>
      </p:sp>
      <p:sp>
        <p:nvSpPr>
          <p:cNvPr id="3" name="Datumsplatzhalter 2"/>
          <p:cNvSpPr>
            <a:spLocks noGrp="1"/>
          </p:cNvSpPr>
          <p:nvPr>
            <p:ph type="dt" sz="half" idx="4294967295"/>
          </p:nvPr>
        </p:nvSpPr>
        <p:spPr>
          <a:xfrm>
            <a:off x="838200" y="6356350"/>
            <a:ext cx="2743200" cy="365125"/>
          </a:xfrm>
        </p:spPr>
        <p:txBody>
          <a:bodyPr/>
          <a:lstStyle/>
          <a:p>
            <a:r>
              <a:rPr lang="de-DE" smtClean="0">
                <a:solidFill>
                  <a:prstClr val="black">
                    <a:tint val="75000"/>
                  </a:prstClr>
                </a:solidFill>
              </a:rPr>
              <a:t>14.04.2016</a:t>
            </a:r>
            <a:endParaRPr lang="de-DE" dirty="0">
              <a:solidFill>
                <a:prstClr val="black">
                  <a:tint val="75000"/>
                </a:prstClr>
              </a:solidFill>
            </a:endParaRPr>
          </a:p>
        </p:txBody>
      </p:sp>
      <p:sp>
        <p:nvSpPr>
          <p:cNvPr id="4" name="Fußzeilenplatzhalter 3"/>
          <p:cNvSpPr>
            <a:spLocks noGrp="1"/>
          </p:cNvSpPr>
          <p:nvPr>
            <p:ph type="ftr" sz="quarter" idx="4294967295"/>
          </p:nvPr>
        </p:nvSpPr>
        <p:spPr>
          <a:xfrm>
            <a:off x="2662177" y="6356350"/>
            <a:ext cx="6933236" cy="365125"/>
          </a:xfrm>
        </p:spPr>
        <p:txBody>
          <a:bodyPr/>
          <a:lstStyle/>
          <a:p>
            <a:r>
              <a:rPr lang="de-DE" sz="2000" dirty="0" smtClean="0">
                <a:solidFill>
                  <a:prstClr val="white"/>
                </a:solidFill>
              </a:rPr>
              <a:t>DSN – Umsetzung des Abschlussdokuments</a:t>
            </a:r>
            <a:endParaRPr lang="de-DE" dirty="0">
              <a:solidFill>
                <a:prstClr val="white"/>
              </a:solidFill>
            </a:endParaRPr>
          </a:p>
        </p:txBody>
      </p:sp>
      <p:sp>
        <p:nvSpPr>
          <p:cNvPr id="5" name="Foliennummernplatzhalter 4"/>
          <p:cNvSpPr>
            <a:spLocks noGrp="1"/>
          </p:cNvSpPr>
          <p:nvPr>
            <p:ph type="sldNum" sz="quarter" idx="4294967295"/>
          </p:nvPr>
        </p:nvSpPr>
        <p:spPr>
          <a:xfrm>
            <a:off x="8610600" y="6356350"/>
            <a:ext cx="2743200" cy="365125"/>
          </a:xfrm>
        </p:spPr>
        <p:txBody>
          <a:bodyPr/>
          <a:lstStyle/>
          <a:p>
            <a:fld id="{70E83DFB-BF7D-41BE-9826-5BEFD1535A16}" type="slidenum">
              <a:rPr lang="de-DE" smtClean="0">
                <a:solidFill>
                  <a:prstClr val="black">
                    <a:tint val="75000"/>
                  </a:prstClr>
                </a:solidFill>
              </a:rPr>
              <a:pPr/>
              <a:t>12</a:t>
            </a:fld>
            <a:endParaRPr lang="de-DE">
              <a:solidFill>
                <a:prstClr val="black">
                  <a:tint val="75000"/>
                </a:prstClr>
              </a:solidFill>
            </a:endParaRPr>
          </a:p>
        </p:txBody>
      </p:sp>
      <p:sp>
        <p:nvSpPr>
          <p:cNvPr id="8" name="Titel 5"/>
          <p:cNvSpPr txBox="1">
            <a:spLocks/>
          </p:cNvSpPr>
          <p:nvPr/>
        </p:nvSpPr>
        <p:spPr>
          <a:xfrm>
            <a:off x="3036916" y="6344833"/>
            <a:ext cx="6118168" cy="347311"/>
          </a:xfrm>
          <a:prstGeom prst="rect">
            <a:avLst/>
          </a:prstGeom>
          <a:solidFill>
            <a:schemeClr val="accent1">
              <a:lumMod val="75000"/>
            </a:schemeClr>
          </a:solidFill>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b="1" dirty="0" smtClean="0">
                <a:solidFill>
                  <a:schemeClr val="bg2"/>
                </a:solidFill>
              </a:rPr>
              <a:t>DSN – Umsetzung </a:t>
            </a:r>
            <a:r>
              <a:rPr lang="de-DE" sz="1600" b="1" smtClean="0">
                <a:solidFill>
                  <a:schemeClr val="bg2"/>
                </a:solidFill>
              </a:rPr>
              <a:t>des Abschlussdokuments</a:t>
            </a:r>
            <a:endParaRPr lang="de-DE" sz="1600" b="1" dirty="0">
              <a:solidFill>
                <a:schemeClr val="bg2"/>
              </a:solidFill>
            </a:endParaRPr>
          </a:p>
        </p:txBody>
      </p:sp>
      <p:sp>
        <p:nvSpPr>
          <p:cNvPr id="9" name="Fußzeilenplatzhalter 3"/>
          <p:cNvSpPr txBox="1">
            <a:spLocks/>
          </p:cNvSpPr>
          <p:nvPr/>
        </p:nvSpPr>
        <p:spPr>
          <a:xfrm>
            <a:off x="3083355" y="11882932"/>
            <a:ext cx="6933236"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smtClean="0">
                <a:solidFill>
                  <a:prstClr val="white"/>
                </a:solidFill>
              </a:rPr>
              <a:t>DSN – Umsetzung des Abschlussdokuments</a:t>
            </a:r>
            <a:endParaRPr lang="de-DE" dirty="0">
              <a:solidFill>
                <a:prstClr val="white"/>
              </a:solidFill>
            </a:endParaRPr>
          </a:p>
        </p:txBody>
      </p:sp>
      <p:sp>
        <p:nvSpPr>
          <p:cNvPr id="10" name="Textfeld 9"/>
          <p:cNvSpPr txBox="1"/>
          <p:nvPr/>
        </p:nvSpPr>
        <p:spPr>
          <a:xfrm>
            <a:off x="740375" y="2226960"/>
            <a:ext cx="10711248" cy="3780522"/>
          </a:xfrm>
          <a:prstGeom prst="rect">
            <a:avLst/>
          </a:prstGeom>
          <a:solidFill>
            <a:schemeClr val="bg1"/>
          </a:solidFill>
          <a:ln w="50800">
            <a:solidFill>
              <a:srgbClr val="C00000"/>
            </a:solidFill>
          </a:ln>
        </p:spPr>
        <p:txBody>
          <a:bodyPr wrap="square" rtlCol="0">
            <a:spAutoFit/>
          </a:bodyPr>
          <a:lstStyle/>
          <a:p>
            <a:pPr marL="358775" lvl="4" indent="-358775">
              <a:lnSpc>
                <a:spcPct val="107000"/>
              </a:lnSpc>
              <a:buFont typeface="Arial" panose="020B0604020202020204" pitchFamily="34" charset="0"/>
              <a:buChar char="•"/>
              <a:tabLst>
                <a:tab pos="441325" algn="l"/>
              </a:tabLst>
            </a:pPr>
            <a:r>
              <a:rPr lang="de-DE" sz="2800" dirty="0" smtClean="0">
                <a:latin typeface="Calibri" panose="020F0502020204030204" pitchFamily="34" charset="0"/>
                <a:ea typeface="Calibri" panose="020F0502020204030204" pitchFamily="34" charset="0"/>
                <a:cs typeface="Times New Roman" panose="02020603050405020304" pitchFamily="18" charset="0"/>
              </a:rPr>
              <a:t>Keine </a:t>
            </a:r>
            <a:r>
              <a:rPr lang="de-DE" sz="2800" dirty="0">
                <a:latin typeface="Calibri" panose="020F0502020204030204" pitchFamily="34" charset="0"/>
                <a:ea typeface="Calibri" panose="020F0502020204030204" pitchFamily="34" charset="0"/>
                <a:cs typeface="Times New Roman" panose="02020603050405020304" pitchFamily="18" charset="0"/>
              </a:rPr>
              <a:t>endgültige nachvollziehbare Berechnung der Investitionskosten </a:t>
            </a:r>
            <a:r>
              <a:rPr lang="de-DE" sz="2800" dirty="0" smtClean="0">
                <a:latin typeface="Calibri" panose="020F0502020204030204" pitchFamily="34" charset="0"/>
                <a:ea typeface="Calibri" panose="020F0502020204030204" pitchFamily="34" charset="0"/>
                <a:cs typeface="Times New Roman" panose="02020603050405020304" pitchFamily="18" charset="0"/>
              </a:rPr>
              <a:t> für </a:t>
            </a:r>
            <a:r>
              <a:rPr lang="de-DE" sz="2800" dirty="0">
                <a:latin typeface="Calibri" panose="020F0502020204030204" pitchFamily="34" charset="0"/>
                <a:ea typeface="Calibri" panose="020F0502020204030204" pitchFamily="34" charset="0"/>
                <a:cs typeface="Times New Roman" panose="02020603050405020304" pitchFamily="18" charset="0"/>
              </a:rPr>
              <a:t>Alpha E </a:t>
            </a:r>
          </a:p>
          <a:p>
            <a:pPr marL="457200" lvl="0" indent="-457200">
              <a:lnSpc>
                <a:spcPct val="107000"/>
              </a:lnSpc>
              <a:spcAft>
                <a:spcPts val="0"/>
              </a:spcAft>
              <a:buFont typeface="Arial" panose="020B0604020202020204" pitchFamily="34" charset="0"/>
              <a:buChar char="•"/>
            </a:pPr>
            <a:r>
              <a:rPr lang="de-DE" sz="2800" dirty="0">
                <a:latin typeface="Calibri" panose="020F0502020204030204" pitchFamily="34" charset="0"/>
                <a:ea typeface="Calibri" panose="020F0502020204030204" pitchFamily="34" charset="0"/>
                <a:cs typeface="Times New Roman" panose="02020603050405020304" pitchFamily="18" charset="0"/>
              </a:rPr>
              <a:t>Kein ausgewiesenes Nutzen/Kosten-Verhältnis</a:t>
            </a:r>
          </a:p>
          <a:p>
            <a:pPr marL="457200" lvl="0" indent="-457200">
              <a:lnSpc>
                <a:spcPct val="107000"/>
              </a:lnSpc>
              <a:spcAft>
                <a:spcPts val="0"/>
              </a:spcAft>
              <a:buFont typeface="Arial" panose="020B0604020202020204" pitchFamily="34" charset="0"/>
              <a:buChar char="•"/>
            </a:pPr>
            <a:r>
              <a:rPr lang="de-DE" sz="2800" dirty="0">
                <a:latin typeface="Calibri" panose="020F0502020204030204" pitchFamily="34" charset="0"/>
                <a:ea typeface="Calibri" panose="020F0502020204030204" pitchFamily="34" charset="0"/>
                <a:cs typeface="Times New Roman" panose="02020603050405020304" pitchFamily="18" charset="0"/>
              </a:rPr>
              <a:t>Im Bundesverkehrswegeplan daher nur unter potentiellem Bedarf</a:t>
            </a:r>
          </a:p>
          <a:p>
            <a:pPr marL="457200" lvl="0" indent="-457200">
              <a:lnSpc>
                <a:spcPct val="107000"/>
              </a:lnSpc>
              <a:spcAft>
                <a:spcPts val="0"/>
              </a:spcAft>
              <a:buFont typeface="Arial" panose="020B0604020202020204" pitchFamily="34" charset="0"/>
              <a:buChar char="•"/>
            </a:pPr>
            <a:r>
              <a:rPr lang="de-DE" sz="2800" dirty="0">
                <a:latin typeface="Calibri" panose="020F0502020204030204" pitchFamily="34" charset="0"/>
                <a:ea typeface="Calibri" panose="020F0502020204030204" pitchFamily="34" charset="0"/>
                <a:cs typeface="Times New Roman" panose="02020603050405020304" pitchFamily="18" charset="0"/>
              </a:rPr>
              <a:t>Keine Entscheidung, ob Maßnahmen für technisch bestmöglichen Lärmschutz in den Ausbaugesetzen finanziell berücksichtigt werden</a:t>
            </a:r>
          </a:p>
          <a:p>
            <a:pPr marL="457200" lvl="0" indent="-457200">
              <a:lnSpc>
                <a:spcPct val="107000"/>
              </a:lnSpc>
              <a:spcAft>
                <a:spcPts val="0"/>
              </a:spcAft>
              <a:buFont typeface="Arial" panose="020B0604020202020204" pitchFamily="34" charset="0"/>
              <a:buChar char="•"/>
            </a:pPr>
            <a:r>
              <a:rPr lang="de-DE" sz="2800" dirty="0">
                <a:latin typeface="Calibri" panose="020F0502020204030204" pitchFamily="34" charset="0"/>
                <a:ea typeface="Calibri" panose="020F0502020204030204" pitchFamily="34" charset="0"/>
                <a:cs typeface="Times New Roman" panose="02020603050405020304" pitchFamily="18" charset="0"/>
              </a:rPr>
              <a:t>Keine Entscheidung, ob und wie die anderen Maßnahmen zur Erfüllung der Bedingungen der Region finanziert </a:t>
            </a:r>
            <a:r>
              <a:rPr lang="de-DE" sz="2800" dirty="0" smtClean="0">
                <a:latin typeface="Calibri" panose="020F0502020204030204" pitchFamily="34" charset="0"/>
                <a:ea typeface="Calibri" panose="020F0502020204030204" pitchFamily="34" charset="0"/>
                <a:cs typeface="Times New Roman" panose="02020603050405020304" pitchFamily="18" charset="0"/>
              </a:rPr>
              <a:t>werden</a:t>
            </a:r>
            <a:endParaRPr lang="de-DE"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hteck 1"/>
          <p:cNvSpPr/>
          <p:nvPr/>
        </p:nvSpPr>
        <p:spPr>
          <a:xfrm>
            <a:off x="2051222" y="1536492"/>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3020" y="1014951"/>
            <a:ext cx="971550" cy="866775"/>
          </a:xfrm>
          <a:prstGeom prst="rect">
            <a:avLst/>
          </a:prstGeom>
        </p:spPr>
      </p:pic>
    </p:spTree>
    <p:extLst>
      <p:ext uri="{BB962C8B-B14F-4D97-AF65-F5344CB8AC3E}">
        <p14:creationId xmlns:p14="http://schemas.microsoft.com/office/powerpoint/2010/main" val="2556659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idx="4294967295"/>
          </p:nvPr>
        </p:nvSpPr>
        <p:spPr>
          <a:xfrm>
            <a:off x="351905" y="114956"/>
            <a:ext cx="11488189" cy="731069"/>
          </a:xfrm>
          <a:solidFill>
            <a:schemeClr val="accent1">
              <a:lumMod val="75000"/>
            </a:schemeClr>
          </a:solidFill>
        </p:spPr>
        <p:txBody>
          <a:bodyPr anchor="b" anchorCtr="0">
            <a:normAutofit/>
          </a:bodyPr>
          <a:lstStyle/>
          <a:p>
            <a:pPr algn="ctr"/>
            <a:r>
              <a:rPr lang="de-DE" sz="2400" b="1" dirty="0" smtClean="0">
                <a:solidFill>
                  <a:schemeClr val="bg1"/>
                </a:solidFill>
              </a:rPr>
              <a:t>„Baustellen“</a:t>
            </a:r>
            <a:r>
              <a:rPr lang="de-DE" sz="1400" dirty="0"/>
              <a:t/>
            </a:r>
            <a:br>
              <a:rPr lang="de-DE" sz="1400" dirty="0"/>
            </a:br>
            <a:endParaRPr lang="de-DE" sz="1400" dirty="0"/>
          </a:p>
        </p:txBody>
      </p:sp>
      <p:sp>
        <p:nvSpPr>
          <p:cNvPr id="3" name="Datumsplatzhalter 2"/>
          <p:cNvSpPr>
            <a:spLocks noGrp="1"/>
          </p:cNvSpPr>
          <p:nvPr>
            <p:ph type="dt" sz="half" idx="4294967295"/>
          </p:nvPr>
        </p:nvSpPr>
        <p:spPr>
          <a:xfrm>
            <a:off x="838200" y="6356350"/>
            <a:ext cx="2743200" cy="365125"/>
          </a:xfrm>
        </p:spPr>
        <p:txBody>
          <a:bodyPr/>
          <a:lstStyle/>
          <a:p>
            <a:r>
              <a:rPr lang="de-DE" smtClean="0">
                <a:solidFill>
                  <a:prstClr val="black">
                    <a:tint val="75000"/>
                  </a:prstClr>
                </a:solidFill>
              </a:rPr>
              <a:t>14.04.2016</a:t>
            </a:r>
            <a:endParaRPr lang="de-DE" dirty="0">
              <a:solidFill>
                <a:prstClr val="black">
                  <a:tint val="75000"/>
                </a:prstClr>
              </a:solidFill>
            </a:endParaRPr>
          </a:p>
        </p:txBody>
      </p:sp>
      <p:sp>
        <p:nvSpPr>
          <p:cNvPr id="4" name="Fußzeilenplatzhalter 3"/>
          <p:cNvSpPr>
            <a:spLocks noGrp="1"/>
          </p:cNvSpPr>
          <p:nvPr>
            <p:ph type="ftr" sz="quarter" idx="4294967295"/>
          </p:nvPr>
        </p:nvSpPr>
        <p:spPr>
          <a:xfrm>
            <a:off x="2662177" y="6356350"/>
            <a:ext cx="6933236" cy="365125"/>
          </a:xfrm>
        </p:spPr>
        <p:txBody>
          <a:bodyPr/>
          <a:lstStyle/>
          <a:p>
            <a:r>
              <a:rPr lang="de-DE" sz="2000" dirty="0" smtClean="0">
                <a:solidFill>
                  <a:prstClr val="white"/>
                </a:solidFill>
              </a:rPr>
              <a:t>DSN – Umsetzung des Abschlussdokuments</a:t>
            </a:r>
            <a:endParaRPr lang="de-DE" dirty="0">
              <a:solidFill>
                <a:prstClr val="white"/>
              </a:solidFill>
            </a:endParaRPr>
          </a:p>
        </p:txBody>
      </p:sp>
      <p:sp>
        <p:nvSpPr>
          <p:cNvPr id="5" name="Foliennummernplatzhalter 4"/>
          <p:cNvSpPr>
            <a:spLocks noGrp="1"/>
          </p:cNvSpPr>
          <p:nvPr>
            <p:ph type="sldNum" sz="quarter" idx="4294967295"/>
          </p:nvPr>
        </p:nvSpPr>
        <p:spPr>
          <a:xfrm>
            <a:off x="8610600" y="6356350"/>
            <a:ext cx="2743200" cy="365125"/>
          </a:xfrm>
        </p:spPr>
        <p:txBody>
          <a:bodyPr/>
          <a:lstStyle/>
          <a:p>
            <a:fld id="{70E83DFB-BF7D-41BE-9826-5BEFD1535A16}" type="slidenum">
              <a:rPr lang="de-DE" smtClean="0">
                <a:solidFill>
                  <a:prstClr val="black">
                    <a:tint val="75000"/>
                  </a:prstClr>
                </a:solidFill>
              </a:rPr>
              <a:pPr/>
              <a:t>13</a:t>
            </a:fld>
            <a:endParaRPr lang="de-DE">
              <a:solidFill>
                <a:prstClr val="black">
                  <a:tint val="75000"/>
                </a:prstClr>
              </a:solidFill>
            </a:endParaRPr>
          </a:p>
        </p:txBody>
      </p:sp>
      <p:sp>
        <p:nvSpPr>
          <p:cNvPr id="8" name="Titel 5"/>
          <p:cNvSpPr txBox="1">
            <a:spLocks/>
          </p:cNvSpPr>
          <p:nvPr/>
        </p:nvSpPr>
        <p:spPr>
          <a:xfrm>
            <a:off x="3036916" y="6344833"/>
            <a:ext cx="6118168" cy="347311"/>
          </a:xfrm>
          <a:prstGeom prst="rect">
            <a:avLst/>
          </a:prstGeom>
          <a:solidFill>
            <a:schemeClr val="accent1">
              <a:lumMod val="75000"/>
            </a:schemeClr>
          </a:solidFill>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b="1" dirty="0" smtClean="0">
                <a:solidFill>
                  <a:schemeClr val="bg2"/>
                </a:solidFill>
              </a:rPr>
              <a:t>DSN – Umsetzung </a:t>
            </a:r>
            <a:r>
              <a:rPr lang="de-DE" sz="1600" b="1" smtClean="0">
                <a:solidFill>
                  <a:schemeClr val="bg2"/>
                </a:solidFill>
              </a:rPr>
              <a:t>des Abschlussdokuments</a:t>
            </a:r>
            <a:endParaRPr lang="de-DE" sz="1600" b="1" dirty="0">
              <a:solidFill>
                <a:schemeClr val="bg2"/>
              </a:solidFill>
            </a:endParaRPr>
          </a:p>
        </p:txBody>
      </p:sp>
      <p:sp>
        <p:nvSpPr>
          <p:cNvPr id="9" name="Fußzeilenplatzhalter 3"/>
          <p:cNvSpPr txBox="1">
            <a:spLocks/>
          </p:cNvSpPr>
          <p:nvPr/>
        </p:nvSpPr>
        <p:spPr>
          <a:xfrm>
            <a:off x="3083355" y="11882932"/>
            <a:ext cx="6933236"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smtClean="0">
                <a:solidFill>
                  <a:prstClr val="white"/>
                </a:solidFill>
              </a:rPr>
              <a:t>DSN – Umsetzung des Abschlussdokuments</a:t>
            </a:r>
            <a:endParaRPr lang="de-DE" dirty="0">
              <a:solidFill>
                <a:prstClr val="white"/>
              </a:solidFill>
            </a:endParaRPr>
          </a:p>
        </p:txBody>
      </p:sp>
      <p:sp>
        <p:nvSpPr>
          <p:cNvPr id="10" name="Textfeld 9"/>
          <p:cNvSpPr txBox="1"/>
          <p:nvPr/>
        </p:nvSpPr>
        <p:spPr>
          <a:xfrm>
            <a:off x="740375" y="2226960"/>
            <a:ext cx="10711248" cy="3422091"/>
          </a:xfrm>
          <a:prstGeom prst="rect">
            <a:avLst/>
          </a:prstGeom>
          <a:solidFill>
            <a:schemeClr val="bg1"/>
          </a:solidFill>
          <a:ln w="50800">
            <a:solidFill>
              <a:srgbClr val="C00000"/>
            </a:solidFill>
          </a:ln>
        </p:spPr>
        <p:txBody>
          <a:bodyPr wrap="square" rtlCol="0">
            <a:spAutoFit/>
          </a:bodyPr>
          <a:lstStyle/>
          <a:p>
            <a:pPr marL="457200" lvl="0" indent="-457200">
              <a:lnSpc>
                <a:spcPct val="107000"/>
              </a:lnSpc>
              <a:spcAft>
                <a:spcPts val="0"/>
              </a:spcAft>
              <a:buFont typeface="Arial" panose="020B0604020202020204" pitchFamily="34" charset="0"/>
              <a:buChar char="•"/>
            </a:pPr>
            <a:r>
              <a:rPr lang="de-DE" sz="2800" dirty="0" smtClean="0">
                <a:latin typeface="Calibri" panose="020F0502020204030204" pitchFamily="34" charset="0"/>
                <a:ea typeface="Calibri" panose="020F0502020204030204" pitchFamily="34" charset="0"/>
                <a:cs typeface="Times New Roman" panose="02020603050405020304" pitchFamily="18" charset="0"/>
              </a:rPr>
              <a:t>Keine </a:t>
            </a:r>
            <a:r>
              <a:rPr lang="de-DE" sz="2800" dirty="0">
                <a:latin typeface="Calibri" panose="020F0502020204030204" pitchFamily="34" charset="0"/>
                <a:ea typeface="Calibri" panose="020F0502020204030204" pitchFamily="34" charset="0"/>
                <a:cs typeface="Times New Roman" panose="02020603050405020304" pitchFamily="18" charset="0"/>
              </a:rPr>
              <a:t>Klarheit, ob Ausbaugesetze für die Teilabschnitte der Alpha-E-Variante zeitgleich oder zeitversetzt verabschiedet werden</a:t>
            </a:r>
          </a:p>
          <a:p>
            <a:pPr marL="457200" lvl="0" indent="-457200">
              <a:lnSpc>
                <a:spcPct val="107000"/>
              </a:lnSpc>
              <a:spcAft>
                <a:spcPts val="800"/>
              </a:spcAft>
              <a:buFont typeface="Arial" panose="020B0604020202020204" pitchFamily="34" charset="0"/>
              <a:buChar char="•"/>
            </a:pPr>
            <a:r>
              <a:rPr lang="de-DE" sz="2800" dirty="0">
                <a:latin typeface="Calibri" panose="020F0502020204030204" pitchFamily="34" charset="0"/>
                <a:ea typeface="Calibri" panose="020F0502020204030204" pitchFamily="34" charset="0"/>
                <a:cs typeface="Times New Roman" panose="02020603050405020304" pitchFamily="18" charset="0"/>
              </a:rPr>
              <a:t>Wie wirkt sich in diesem Zusammenhang der Protest gegen ein 3. Gleis zwischen Lüneburg und Uelzen aus ?</a:t>
            </a:r>
          </a:p>
          <a:p>
            <a:pPr marL="457200" lvl="0" indent="-457200">
              <a:lnSpc>
                <a:spcPct val="107000"/>
              </a:lnSpc>
              <a:spcAft>
                <a:spcPts val="800"/>
              </a:spcAft>
              <a:buFont typeface="Arial" panose="020B0604020202020204" pitchFamily="34" charset="0"/>
              <a:buChar char="•"/>
            </a:pPr>
            <a:r>
              <a:rPr lang="de-DE" sz="2800" dirty="0">
                <a:latin typeface="Calibri" panose="020F0502020204030204" pitchFamily="34" charset="0"/>
                <a:ea typeface="Calibri" panose="020F0502020204030204" pitchFamily="34" charset="0"/>
                <a:cs typeface="Times New Roman" panose="02020603050405020304" pitchFamily="18" charset="0"/>
              </a:rPr>
              <a:t>Ablehnung des Landes, den Projektbeirat gemäß Abschlussdokument zum DSN mit erforderlichen Finanzmitteln auszustatten, bisher keine Zusage von Bund und </a:t>
            </a:r>
            <a:r>
              <a:rPr lang="de-DE" sz="2800" dirty="0" smtClean="0">
                <a:latin typeface="Calibri" panose="020F0502020204030204" pitchFamily="34" charset="0"/>
                <a:ea typeface="Calibri" panose="020F0502020204030204" pitchFamily="34" charset="0"/>
                <a:cs typeface="Times New Roman" panose="02020603050405020304" pitchFamily="18" charset="0"/>
              </a:rPr>
              <a:t>Bahn</a:t>
            </a:r>
            <a:endParaRPr lang="de-DE" sz="2800" dirty="0"/>
          </a:p>
        </p:txBody>
      </p:sp>
      <p:sp>
        <p:nvSpPr>
          <p:cNvPr id="2" name="Rechteck 1"/>
          <p:cNvSpPr/>
          <p:nvPr/>
        </p:nvSpPr>
        <p:spPr>
          <a:xfrm>
            <a:off x="2051222" y="1536492"/>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3020" y="1014951"/>
            <a:ext cx="971550" cy="866775"/>
          </a:xfrm>
          <a:prstGeom prst="rect">
            <a:avLst/>
          </a:prstGeom>
        </p:spPr>
      </p:pic>
    </p:spTree>
    <p:extLst>
      <p:ext uri="{BB962C8B-B14F-4D97-AF65-F5344CB8AC3E}">
        <p14:creationId xmlns:p14="http://schemas.microsoft.com/office/powerpoint/2010/main" val="457120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de-DE" dirty="0" smtClean="0">
                <a:effectLst/>
              </a:rPr>
              <a:t>        Überblick</a:t>
            </a:r>
          </a:p>
        </p:txBody>
      </p:sp>
      <p:sp>
        <p:nvSpPr>
          <p:cNvPr id="7176" name="Foliennummernplatzhalter 1"/>
          <p:cNvSpPr>
            <a:spLocks noGrp="1"/>
          </p:cNvSpPr>
          <p:nvPr>
            <p:ph type="sldNum" sz="quarter" idx="10"/>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0FA203-9BCB-4C52-8363-3E04618129CA}" type="slidenum">
              <a:rPr lang="de-DE" smtClean="0">
                <a:solidFill>
                  <a:srgbClr val="FFFFFF"/>
                </a:solidFill>
              </a:rPr>
              <a:pPr/>
              <a:t>2</a:t>
            </a:fld>
            <a:endParaRPr lang="de-DE" smtClean="0">
              <a:solidFill>
                <a:srgbClr val="FFFFFF"/>
              </a:solidFill>
            </a:endParaRPr>
          </a:p>
        </p:txBody>
      </p:sp>
      <p:sp>
        <p:nvSpPr>
          <p:cNvPr id="7171" name="Rectangle 3"/>
          <p:cNvSpPr>
            <a:spLocks noChangeArrowheads="1"/>
          </p:cNvSpPr>
          <p:nvPr/>
        </p:nvSpPr>
        <p:spPr bwMode="auto">
          <a:xfrm>
            <a:off x="2063752" y="1102290"/>
            <a:ext cx="865186" cy="3982894"/>
          </a:xfrm>
          <a:prstGeom prst="rect">
            <a:avLst/>
          </a:prstGeom>
          <a:solidFill>
            <a:schemeClr val="bg1">
              <a:lumMod val="85000"/>
            </a:schemeClr>
          </a:solidFill>
          <a:ln>
            <a:noFill/>
          </a:ln>
          <a:extLst/>
        </p:spPr>
        <p:txBody>
          <a:bodyPr wrap="none" anchor="ctr"/>
          <a:lstStyle>
            <a:lvl1pPr>
              <a:spcBef>
                <a:spcPct val="20000"/>
              </a:spcBef>
              <a:buClr>
                <a:srgbClr val="000064"/>
              </a:buClr>
              <a:buSzPct val="120000"/>
              <a:buFont typeface="Wingdings 2" panose="05020102010507070707" pitchFamily="18" charset="2"/>
              <a:buChar char="¡"/>
              <a:defRPr sz="1600">
                <a:solidFill>
                  <a:schemeClr val="tx1"/>
                </a:solidFill>
                <a:latin typeface="Arial" panose="020B0604020202020204" pitchFamily="34" charset="0"/>
              </a:defRPr>
            </a:lvl1pPr>
            <a:lvl2pPr marL="742950" indent="-285750">
              <a:spcBef>
                <a:spcPct val="20000"/>
              </a:spcBef>
              <a:buClr>
                <a:srgbClr val="000064"/>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0" fontAlgn="base" hangingPunct="0">
              <a:spcBef>
                <a:spcPct val="0"/>
              </a:spcBef>
              <a:spcAft>
                <a:spcPct val="0"/>
              </a:spcAft>
              <a:buClrTx/>
              <a:buSzTx/>
              <a:buFontTx/>
              <a:buNone/>
            </a:pPr>
            <a:endParaRPr lang="de-DE">
              <a:solidFill>
                <a:srgbClr val="000000"/>
              </a:solidFill>
            </a:endParaRPr>
          </a:p>
        </p:txBody>
      </p:sp>
      <p:sp>
        <p:nvSpPr>
          <p:cNvPr id="7172" name="Rectangle 6"/>
          <p:cNvSpPr>
            <a:spLocks noChangeArrowheads="1"/>
          </p:cNvSpPr>
          <p:nvPr/>
        </p:nvSpPr>
        <p:spPr bwMode="auto">
          <a:xfrm>
            <a:off x="2484438" y="1835150"/>
            <a:ext cx="7391400" cy="641350"/>
          </a:xfrm>
          <a:prstGeom prst="rect">
            <a:avLst/>
          </a:prstGeom>
          <a:solidFill>
            <a:schemeClr val="bg1"/>
          </a:solidFill>
          <a:ln w="12700">
            <a:solidFill>
              <a:srgbClr val="000064"/>
            </a:solidFill>
            <a:miter lim="800000"/>
            <a:headEnd/>
            <a:tailEnd/>
          </a:ln>
        </p:spPr>
        <p:txBody>
          <a:bodyPr anchor="ctr"/>
          <a:lstStyle>
            <a:lvl1pPr marL="295275">
              <a:spcBef>
                <a:spcPct val="20000"/>
              </a:spcBef>
              <a:buClr>
                <a:srgbClr val="000064"/>
              </a:buClr>
              <a:buSzPct val="120000"/>
              <a:buFont typeface="Wingdings 2" panose="05020102010507070707" pitchFamily="18" charset="2"/>
              <a:buChar char="¡"/>
              <a:defRPr sz="1600">
                <a:solidFill>
                  <a:schemeClr val="tx1"/>
                </a:solidFill>
                <a:latin typeface="Arial" panose="020B0604020202020204" pitchFamily="34" charset="0"/>
              </a:defRPr>
            </a:lvl1pPr>
            <a:lvl2pPr marL="742950" indent="-285750">
              <a:spcBef>
                <a:spcPct val="20000"/>
              </a:spcBef>
              <a:buClr>
                <a:srgbClr val="000064"/>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fontAlgn="base">
              <a:spcBef>
                <a:spcPct val="10000"/>
              </a:spcBef>
              <a:spcAft>
                <a:spcPct val="0"/>
              </a:spcAft>
              <a:buClr>
                <a:srgbClr val="000000"/>
              </a:buClr>
              <a:buSzPct val="85000"/>
              <a:buFont typeface="Wingdings 2" panose="05020102010507070707" pitchFamily="18" charset="2"/>
              <a:buNone/>
            </a:pPr>
            <a:r>
              <a:rPr lang="de-DE" sz="1800" dirty="0">
                <a:solidFill>
                  <a:srgbClr val="000000"/>
                </a:solidFill>
              </a:rPr>
              <a:t>Marktentwicklung und Kapazitätsbedarfe</a:t>
            </a:r>
          </a:p>
        </p:txBody>
      </p:sp>
      <p:sp>
        <p:nvSpPr>
          <p:cNvPr id="7173" name="Rectangle 6"/>
          <p:cNvSpPr>
            <a:spLocks noChangeArrowheads="1"/>
          </p:cNvSpPr>
          <p:nvPr/>
        </p:nvSpPr>
        <p:spPr bwMode="auto">
          <a:xfrm>
            <a:off x="2482850" y="2632075"/>
            <a:ext cx="7391400" cy="641350"/>
          </a:xfrm>
          <a:prstGeom prst="rect">
            <a:avLst/>
          </a:prstGeom>
          <a:solidFill>
            <a:schemeClr val="bg1"/>
          </a:solidFill>
          <a:ln w="12700">
            <a:solidFill>
              <a:srgbClr val="000080"/>
            </a:solidFill>
            <a:miter lim="800000"/>
            <a:headEnd/>
            <a:tailEnd/>
          </a:ln>
        </p:spPr>
        <p:txBody>
          <a:bodyPr anchor="ctr"/>
          <a:lstStyle>
            <a:lvl1pPr marL="295275">
              <a:spcBef>
                <a:spcPct val="20000"/>
              </a:spcBef>
              <a:buClr>
                <a:srgbClr val="000064"/>
              </a:buClr>
              <a:buSzPct val="120000"/>
              <a:buFont typeface="Wingdings 2" panose="05020102010507070707" pitchFamily="18" charset="2"/>
              <a:buChar char="¡"/>
              <a:defRPr sz="1600">
                <a:solidFill>
                  <a:schemeClr val="tx1"/>
                </a:solidFill>
                <a:latin typeface="Arial" panose="020B0604020202020204" pitchFamily="34" charset="0"/>
              </a:defRPr>
            </a:lvl1pPr>
            <a:lvl2pPr marL="742950" indent="-285750">
              <a:spcBef>
                <a:spcPct val="20000"/>
              </a:spcBef>
              <a:buClr>
                <a:srgbClr val="000064"/>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fontAlgn="base">
              <a:spcBef>
                <a:spcPct val="10000"/>
              </a:spcBef>
              <a:spcAft>
                <a:spcPct val="0"/>
              </a:spcAft>
              <a:buClr>
                <a:srgbClr val="000000"/>
              </a:buClr>
              <a:buSzPct val="85000"/>
              <a:buFont typeface="Wingdings 2" panose="05020102010507070707" pitchFamily="18" charset="2"/>
              <a:buNone/>
            </a:pPr>
            <a:r>
              <a:rPr lang="de-DE" sz="1800" dirty="0" smtClean="0">
                <a:solidFill>
                  <a:srgbClr val="000000"/>
                </a:solidFill>
              </a:rPr>
              <a:t>Aufgaben und Arbeitsweise des Projektbeirats</a:t>
            </a:r>
            <a:endParaRPr lang="de-DE" sz="1800" dirty="0">
              <a:solidFill>
                <a:srgbClr val="000000"/>
              </a:solidFill>
            </a:endParaRPr>
          </a:p>
        </p:txBody>
      </p:sp>
      <p:sp>
        <p:nvSpPr>
          <p:cNvPr id="7174" name="Rectangle 6"/>
          <p:cNvSpPr>
            <a:spLocks noChangeArrowheads="1"/>
          </p:cNvSpPr>
          <p:nvPr/>
        </p:nvSpPr>
        <p:spPr bwMode="auto">
          <a:xfrm>
            <a:off x="2486025" y="3429000"/>
            <a:ext cx="7391400" cy="641350"/>
          </a:xfrm>
          <a:prstGeom prst="rect">
            <a:avLst/>
          </a:prstGeom>
          <a:solidFill>
            <a:schemeClr val="bg1"/>
          </a:solidFill>
          <a:ln w="12700">
            <a:solidFill>
              <a:srgbClr val="000080"/>
            </a:solidFill>
            <a:miter lim="800000"/>
            <a:headEnd/>
            <a:tailEnd/>
          </a:ln>
        </p:spPr>
        <p:txBody>
          <a:bodyPr anchor="ctr"/>
          <a:lstStyle>
            <a:lvl1pPr marL="295275">
              <a:spcBef>
                <a:spcPct val="20000"/>
              </a:spcBef>
              <a:buClr>
                <a:srgbClr val="000064"/>
              </a:buClr>
              <a:buSzPct val="120000"/>
              <a:buFont typeface="Wingdings 2" panose="05020102010507070707" pitchFamily="18" charset="2"/>
              <a:buChar char="¡"/>
              <a:defRPr sz="1600">
                <a:solidFill>
                  <a:schemeClr val="tx1"/>
                </a:solidFill>
                <a:latin typeface="Arial" panose="020B0604020202020204" pitchFamily="34" charset="0"/>
              </a:defRPr>
            </a:lvl1pPr>
            <a:lvl2pPr marL="742950" indent="-285750">
              <a:spcBef>
                <a:spcPct val="20000"/>
              </a:spcBef>
              <a:buClr>
                <a:srgbClr val="000064"/>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fontAlgn="base">
              <a:spcBef>
                <a:spcPct val="10000"/>
              </a:spcBef>
              <a:spcAft>
                <a:spcPct val="0"/>
              </a:spcAft>
              <a:buClr>
                <a:srgbClr val="000000"/>
              </a:buClr>
              <a:buSzPct val="85000"/>
              <a:buFont typeface="Wingdings" panose="05000000000000000000" pitchFamily="2" charset="2"/>
              <a:buNone/>
            </a:pPr>
            <a:r>
              <a:rPr lang="de-DE" sz="1800" dirty="0" smtClean="0">
                <a:solidFill>
                  <a:srgbClr val="000000"/>
                </a:solidFill>
              </a:rPr>
              <a:t>Wo stehen wir, was liegt noch vor uns (Zeitstrahl)?</a:t>
            </a:r>
            <a:endParaRPr lang="de-DE" sz="1800" dirty="0">
              <a:solidFill>
                <a:srgbClr val="000000"/>
              </a:solidFill>
            </a:endParaRPr>
          </a:p>
        </p:txBody>
      </p:sp>
      <p:sp>
        <p:nvSpPr>
          <p:cNvPr id="8" name="Rectangle 6"/>
          <p:cNvSpPr>
            <a:spLocks noChangeArrowheads="1"/>
          </p:cNvSpPr>
          <p:nvPr/>
        </p:nvSpPr>
        <p:spPr bwMode="auto">
          <a:xfrm>
            <a:off x="2495600" y="4227810"/>
            <a:ext cx="7391400" cy="641350"/>
          </a:xfrm>
          <a:prstGeom prst="rect">
            <a:avLst/>
          </a:prstGeom>
          <a:solidFill>
            <a:schemeClr val="bg1"/>
          </a:solidFill>
          <a:ln w="12700">
            <a:solidFill>
              <a:srgbClr val="000080"/>
            </a:solidFill>
            <a:miter lim="800000"/>
            <a:headEnd/>
            <a:tailEnd/>
          </a:ln>
        </p:spPr>
        <p:txBody>
          <a:bodyPr anchor="ctr"/>
          <a:lstStyle>
            <a:lvl1pPr marL="295275">
              <a:spcBef>
                <a:spcPct val="20000"/>
              </a:spcBef>
              <a:buClr>
                <a:srgbClr val="000064"/>
              </a:buClr>
              <a:buSzPct val="120000"/>
              <a:buFont typeface="Wingdings 2" panose="05020102010507070707" pitchFamily="18" charset="2"/>
              <a:buChar char="¡"/>
              <a:defRPr sz="1600">
                <a:solidFill>
                  <a:schemeClr val="tx1"/>
                </a:solidFill>
                <a:latin typeface="Arial" panose="020B0604020202020204" pitchFamily="34" charset="0"/>
              </a:defRPr>
            </a:lvl1pPr>
            <a:lvl2pPr marL="742950" indent="-285750">
              <a:spcBef>
                <a:spcPct val="20000"/>
              </a:spcBef>
              <a:buClr>
                <a:srgbClr val="000064"/>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fontAlgn="base">
              <a:spcBef>
                <a:spcPct val="10000"/>
              </a:spcBef>
              <a:spcAft>
                <a:spcPct val="0"/>
              </a:spcAft>
              <a:buClr>
                <a:srgbClr val="000000"/>
              </a:buClr>
              <a:buSzPct val="85000"/>
              <a:buFont typeface="Wingdings" panose="05000000000000000000" pitchFamily="2" charset="2"/>
              <a:buNone/>
            </a:pPr>
            <a:r>
              <a:rPr lang="de-DE" sz="1800" smtClean="0">
                <a:solidFill>
                  <a:srgbClr val="000000"/>
                </a:solidFill>
              </a:rPr>
              <a:t>Baustellen</a:t>
            </a:r>
            <a:endParaRPr lang="de-DE" sz="1800" dirty="0">
              <a:solidFill>
                <a:srgbClr val="000000"/>
              </a:solidFill>
            </a:endParaRPr>
          </a:p>
        </p:txBody>
      </p:sp>
      <p:sp>
        <p:nvSpPr>
          <p:cNvPr id="9" name="Rectangle 6"/>
          <p:cNvSpPr>
            <a:spLocks noChangeArrowheads="1"/>
          </p:cNvSpPr>
          <p:nvPr/>
        </p:nvSpPr>
        <p:spPr bwMode="auto">
          <a:xfrm>
            <a:off x="2495600" y="1265129"/>
            <a:ext cx="7372038" cy="1211371"/>
          </a:xfrm>
          <a:prstGeom prst="rect">
            <a:avLst/>
          </a:prstGeom>
          <a:solidFill>
            <a:schemeClr val="bg1"/>
          </a:solidFill>
          <a:ln w="12700">
            <a:solidFill>
              <a:srgbClr val="000064"/>
            </a:solidFill>
            <a:miter lim="800000"/>
            <a:headEnd/>
            <a:tailEnd/>
          </a:ln>
        </p:spPr>
        <p:txBody>
          <a:bodyPr anchor="ctr"/>
          <a:lstStyle>
            <a:lvl1pPr marL="295275">
              <a:spcBef>
                <a:spcPct val="20000"/>
              </a:spcBef>
              <a:buClr>
                <a:srgbClr val="000064"/>
              </a:buClr>
              <a:buSzPct val="120000"/>
              <a:buFont typeface="Wingdings 2" panose="05020102010507070707" pitchFamily="18" charset="2"/>
              <a:buChar char="¡"/>
              <a:defRPr sz="1600">
                <a:solidFill>
                  <a:schemeClr val="tx1"/>
                </a:solidFill>
                <a:latin typeface="Arial" panose="020B0604020202020204" pitchFamily="34" charset="0"/>
              </a:defRPr>
            </a:lvl1pPr>
            <a:lvl2pPr marL="742950" indent="-285750">
              <a:spcBef>
                <a:spcPct val="20000"/>
              </a:spcBef>
              <a:buClr>
                <a:srgbClr val="000064"/>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fontAlgn="base">
              <a:spcBef>
                <a:spcPct val="10000"/>
              </a:spcBef>
              <a:spcAft>
                <a:spcPct val="0"/>
              </a:spcAft>
              <a:buClr>
                <a:srgbClr val="000000"/>
              </a:buClr>
              <a:buSzPct val="85000"/>
              <a:buFont typeface="Wingdings 2" panose="05020102010507070707" pitchFamily="18" charset="2"/>
              <a:buNone/>
            </a:pPr>
            <a:endParaRPr lang="de-DE" sz="1800" dirty="0" smtClean="0">
              <a:solidFill>
                <a:srgbClr val="000000"/>
              </a:solidFill>
            </a:endParaRPr>
          </a:p>
          <a:p>
            <a:pPr fontAlgn="base">
              <a:spcBef>
                <a:spcPct val="10000"/>
              </a:spcBef>
              <a:spcAft>
                <a:spcPct val="0"/>
              </a:spcAft>
              <a:buClr>
                <a:srgbClr val="000000"/>
              </a:buClr>
              <a:buSzPct val="85000"/>
              <a:buFont typeface="Wingdings 2" panose="05020102010507070707" pitchFamily="18" charset="2"/>
              <a:buNone/>
            </a:pPr>
            <a:endParaRPr lang="de-DE" sz="1800" dirty="0" smtClean="0">
              <a:solidFill>
                <a:srgbClr val="000000"/>
              </a:solidFill>
            </a:endParaRPr>
          </a:p>
          <a:p>
            <a:pPr fontAlgn="base">
              <a:spcBef>
                <a:spcPct val="10000"/>
              </a:spcBef>
              <a:spcAft>
                <a:spcPct val="0"/>
              </a:spcAft>
              <a:buClr>
                <a:srgbClr val="000000"/>
              </a:buClr>
              <a:buSzPct val="85000"/>
              <a:buFont typeface="Wingdings 2" panose="05020102010507070707" pitchFamily="18" charset="2"/>
              <a:buNone/>
            </a:pPr>
            <a:r>
              <a:rPr lang="de-DE" sz="1800" dirty="0" smtClean="0">
                <a:solidFill>
                  <a:srgbClr val="000000"/>
                </a:solidFill>
              </a:rPr>
              <a:t>Das Abschlussdokument des DSN: </a:t>
            </a:r>
          </a:p>
          <a:p>
            <a:pPr fontAlgn="base">
              <a:spcBef>
                <a:spcPct val="10000"/>
              </a:spcBef>
              <a:spcAft>
                <a:spcPct val="0"/>
              </a:spcAft>
              <a:buClr>
                <a:srgbClr val="000000"/>
              </a:buClr>
              <a:buSzPct val="85000"/>
              <a:buFont typeface="Wingdings 2" panose="05020102010507070707" pitchFamily="18" charset="2"/>
              <a:buNone/>
            </a:pPr>
            <a:r>
              <a:rPr lang="de-DE" sz="1800" dirty="0" smtClean="0">
                <a:solidFill>
                  <a:srgbClr val="000000"/>
                </a:solidFill>
              </a:rPr>
              <a:t>Alpha E-Variante als empfohlene Vorzugstrasse</a:t>
            </a:r>
          </a:p>
          <a:p>
            <a:pPr fontAlgn="base">
              <a:spcBef>
                <a:spcPct val="10000"/>
              </a:spcBef>
              <a:spcAft>
                <a:spcPct val="0"/>
              </a:spcAft>
              <a:buClr>
                <a:srgbClr val="000000"/>
              </a:buClr>
              <a:buSzPct val="85000"/>
              <a:buFont typeface="Wingdings 2" panose="05020102010507070707" pitchFamily="18" charset="2"/>
              <a:buNone/>
            </a:pPr>
            <a:r>
              <a:rPr lang="de-DE" sz="1800" dirty="0" smtClean="0">
                <a:solidFill>
                  <a:srgbClr val="000000"/>
                </a:solidFill>
              </a:rPr>
              <a:t>Bedingungen der Region</a:t>
            </a:r>
          </a:p>
          <a:p>
            <a:pPr fontAlgn="base">
              <a:spcBef>
                <a:spcPct val="10000"/>
              </a:spcBef>
              <a:spcAft>
                <a:spcPct val="0"/>
              </a:spcAft>
              <a:buClr>
                <a:srgbClr val="000000"/>
              </a:buClr>
              <a:buSzPct val="85000"/>
              <a:buFont typeface="Wingdings 2" panose="05020102010507070707" pitchFamily="18" charset="2"/>
              <a:buNone/>
            </a:pPr>
            <a:endParaRPr lang="de-DE" sz="1800" dirty="0" smtClean="0">
              <a:solidFill>
                <a:srgbClr val="000000"/>
              </a:solidFill>
            </a:endParaRPr>
          </a:p>
          <a:p>
            <a:pPr fontAlgn="base">
              <a:spcBef>
                <a:spcPct val="10000"/>
              </a:spcBef>
              <a:spcAft>
                <a:spcPct val="0"/>
              </a:spcAft>
              <a:buClr>
                <a:srgbClr val="000000"/>
              </a:buClr>
              <a:buSzPct val="85000"/>
              <a:buFont typeface="Wingdings 2" panose="05020102010507070707" pitchFamily="18" charset="2"/>
              <a:buNone/>
            </a:pPr>
            <a:endParaRPr lang="de-DE" sz="1800" dirty="0">
              <a:solidFill>
                <a:srgbClr val="000000"/>
              </a:solidFill>
            </a:endParaRPr>
          </a:p>
        </p:txBody>
      </p:sp>
    </p:spTree>
    <p:extLst>
      <p:ext uri="{BB962C8B-B14F-4D97-AF65-F5344CB8AC3E}">
        <p14:creationId xmlns:p14="http://schemas.microsoft.com/office/powerpoint/2010/main" val="72854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3377513" y="403033"/>
            <a:ext cx="10209279" cy="338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1028" name="Grafik 1" descr="cid:image001.png@01D11334.91CA0CA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090839" y="543697"/>
            <a:ext cx="6723647" cy="5760308"/>
          </a:xfrm>
          <a:prstGeom prst="rect">
            <a:avLst/>
          </a:prstGeom>
          <a:noFill/>
          <a:extLst>
            <a:ext uri="{909E8E84-426E-40DD-AFC4-6F175D3DCCD1}">
              <a14:hiddenFill xmlns:a14="http://schemas.microsoft.com/office/drawing/2010/main">
                <a:solidFill>
                  <a:srgbClr val="FFFFFF"/>
                </a:solidFill>
              </a14:hiddenFill>
            </a:ext>
          </a:extLst>
        </p:spPr>
      </p:pic>
      <p:sp>
        <p:nvSpPr>
          <p:cNvPr id="2" name="Datumsplatzhalter 1"/>
          <p:cNvSpPr>
            <a:spLocks noGrp="1"/>
          </p:cNvSpPr>
          <p:nvPr>
            <p:ph type="dt" sz="half" idx="10"/>
          </p:nvPr>
        </p:nvSpPr>
        <p:spPr/>
        <p:txBody>
          <a:bodyPr/>
          <a:lstStyle/>
          <a:p>
            <a:r>
              <a:rPr lang="de-DE" smtClean="0"/>
              <a:t>14.04.2016</a:t>
            </a:r>
            <a:endParaRPr lang="de-DE"/>
          </a:p>
        </p:txBody>
      </p:sp>
      <p:sp>
        <p:nvSpPr>
          <p:cNvPr id="3" name="Fußzeilenplatzhalter 2"/>
          <p:cNvSpPr>
            <a:spLocks noGrp="1"/>
          </p:cNvSpPr>
          <p:nvPr>
            <p:ph type="ftr" sz="quarter" idx="11"/>
          </p:nvPr>
        </p:nvSpPr>
        <p:spPr/>
        <p:txBody>
          <a:bodyPr/>
          <a:lstStyle/>
          <a:p>
            <a:r>
              <a:rPr lang="de-DE" smtClean="0"/>
              <a:t>DSN – Umsetzung des Abschlussdokuments</a:t>
            </a:r>
            <a:endParaRPr lang="de-DE"/>
          </a:p>
        </p:txBody>
      </p:sp>
      <p:sp>
        <p:nvSpPr>
          <p:cNvPr id="4" name="Foliennummernplatzhalter 3"/>
          <p:cNvSpPr>
            <a:spLocks noGrp="1"/>
          </p:cNvSpPr>
          <p:nvPr>
            <p:ph type="sldNum" sz="quarter" idx="12"/>
          </p:nvPr>
        </p:nvSpPr>
        <p:spPr/>
        <p:txBody>
          <a:bodyPr/>
          <a:lstStyle/>
          <a:p>
            <a:fld id="{186AC709-AE07-4964-A4C7-D3EDAE639DC2}" type="slidenum">
              <a:rPr lang="de-DE" smtClean="0"/>
              <a:t>3</a:t>
            </a:fld>
            <a:endParaRPr lang="de-DE"/>
          </a:p>
        </p:txBody>
      </p:sp>
    </p:spTree>
    <p:extLst>
      <p:ext uri="{BB962C8B-B14F-4D97-AF65-F5344CB8AC3E}">
        <p14:creationId xmlns:p14="http://schemas.microsoft.com/office/powerpoint/2010/main" val="4000885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idx="4294967295"/>
          </p:nvPr>
        </p:nvSpPr>
        <p:spPr>
          <a:xfrm>
            <a:off x="282633" y="373794"/>
            <a:ext cx="11488189" cy="523981"/>
          </a:xfrm>
          <a:solidFill>
            <a:schemeClr val="accent1">
              <a:lumMod val="75000"/>
            </a:schemeClr>
          </a:solidFill>
        </p:spPr>
        <p:txBody>
          <a:bodyPr anchor="b" anchorCtr="0">
            <a:normAutofit/>
          </a:bodyPr>
          <a:lstStyle/>
          <a:p>
            <a:pPr algn="ctr"/>
            <a:r>
              <a:rPr lang="de-DE" sz="2400" b="1" dirty="0" smtClean="0">
                <a:solidFill>
                  <a:schemeClr val="bg1"/>
                </a:solidFill>
              </a:rPr>
              <a:t> </a:t>
            </a:r>
            <a:r>
              <a:rPr lang="de-DE" sz="2400" b="1" dirty="0">
                <a:solidFill>
                  <a:schemeClr val="bg1"/>
                </a:solidFill>
              </a:rPr>
              <a:t>L</a:t>
            </a:r>
            <a:r>
              <a:rPr lang="de-DE" sz="2400" b="1" dirty="0" smtClean="0">
                <a:solidFill>
                  <a:schemeClr val="bg1"/>
                </a:solidFill>
              </a:rPr>
              <a:t>eitgedanke des Abschlussdokuments</a:t>
            </a:r>
            <a:endParaRPr lang="de-DE" sz="1400" dirty="0"/>
          </a:p>
        </p:txBody>
      </p:sp>
      <p:sp>
        <p:nvSpPr>
          <p:cNvPr id="3" name="Datumsplatzhalter 2"/>
          <p:cNvSpPr>
            <a:spLocks noGrp="1"/>
          </p:cNvSpPr>
          <p:nvPr>
            <p:ph type="dt" sz="half" idx="4294967295"/>
          </p:nvPr>
        </p:nvSpPr>
        <p:spPr>
          <a:xfrm>
            <a:off x="838200" y="6356350"/>
            <a:ext cx="2743200" cy="365125"/>
          </a:xfrm>
        </p:spPr>
        <p:txBody>
          <a:bodyPr/>
          <a:lstStyle/>
          <a:p>
            <a:r>
              <a:rPr lang="de-DE" smtClean="0">
                <a:solidFill>
                  <a:prstClr val="black">
                    <a:tint val="75000"/>
                  </a:prstClr>
                </a:solidFill>
              </a:rPr>
              <a:t>14.04.2016</a:t>
            </a:r>
            <a:endParaRPr lang="de-DE" dirty="0">
              <a:solidFill>
                <a:prstClr val="black">
                  <a:tint val="75000"/>
                </a:prstClr>
              </a:solidFill>
            </a:endParaRPr>
          </a:p>
        </p:txBody>
      </p:sp>
      <p:sp>
        <p:nvSpPr>
          <p:cNvPr id="4" name="Fußzeilenplatzhalter 3"/>
          <p:cNvSpPr>
            <a:spLocks noGrp="1"/>
          </p:cNvSpPr>
          <p:nvPr>
            <p:ph type="ftr" sz="quarter" idx="4294967295"/>
          </p:nvPr>
        </p:nvSpPr>
        <p:spPr>
          <a:xfrm>
            <a:off x="2662177" y="6356350"/>
            <a:ext cx="6933236" cy="365125"/>
          </a:xfrm>
        </p:spPr>
        <p:txBody>
          <a:bodyPr/>
          <a:lstStyle/>
          <a:p>
            <a:r>
              <a:rPr lang="de-DE" sz="2000" dirty="0" smtClean="0">
                <a:solidFill>
                  <a:prstClr val="white"/>
                </a:solidFill>
              </a:rPr>
              <a:t>DSN – Umsetzung des Abschlussdokuments</a:t>
            </a:r>
            <a:endParaRPr lang="de-DE" dirty="0">
              <a:solidFill>
                <a:prstClr val="white"/>
              </a:solidFill>
            </a:endParaRPr>
          </a:p>
        </p:txBody>
      </p:sp>
      <p:sp>
        <p:nvSpPr>
          <p:cNvPr id="5" name="Foliennummernplatzhalter 4"/>
          <p:cNvSpPr>
            <a:spLocks noGrp="1"/>
          </p:cNvSpPr>
          <p:nvPr>
            <p:ph type="sldNum" sz="quarter" idx="4294967295"/>
          </p:nvPr>
        </p:nvSpPr>
        <p:spPr>
          <a:xfrm>
            <a:off x="8610600" y="6356350"/>
            <a:ext cx="2743200" cy="365125"/>
          </a:xfrm>
        </p:spPr>
        <p:txBody>
          <a:bodyPr/>
          <a:lstStyle/>
          <a:p>
            <a:fld id="{70E83DFB-BF7D-41BE-9826-5BEFD1535A16}" type="slidenum">
              <a:rPr lang="de-DE" smtClean="0">
                <a:solidFill>
                  <a:prstClr val="black">
                    <a:tint val="75000"/>
                  </a:prstClr>
                </a:solidFill>
              </a:rPr>
              <a:pPr/>
              <a:t>4</a:t>
            </a:fld>
            <a:endParaRPr lang="de-DE">
              <a:solidFill>
                <a:prstClr val="black">
                  <a:tint val="75000"/>
                </a:prstClr>
              </a:solidFill>
            </a:endParaRPr>
          </a:p>
        </p:txBody>
      </p:sp>
      <p:sp>
        <p:nvSpPr>
          <p:cNvPr id="8" name="Titel 5"/>
          <p:cNvSpPr txBox="1">
            <a:spLocks/>
          </p:cNvSpPr>
          <p:nvPr/>
        </p:nvSpPr>
        <p:spPr>
          <a:xfrm>
            <a:off x="3036916" y="6344833"/>
            <a:ext cx="6118168" cy="347311"/>
          </a:xfrm>
          <a:prstGeom prst="rect">
            <a:avLst/>
          </a:prstGeom>
          <a:solidFill>
            <a:schemeClr val="accent1">
              <a:lumMod val="75000"/>
            </a:schemeClr>
          </a:solidFill>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b="1" dirty="0" smtClean="0">
                <a:solidFill>
                  <a:schemeClr val="bg2"/>
                </a:solidFill>
              </a:rPr>
              <a:t>DSN – Umsetzung des Abschlussdokuments</a:t>
            </a:r>
            <a:endParaRPr lang="de-DE" sz="1600" b="1" dirty="0">
              <a:solidFill>
                <a:schemeClr val="bg2"/>
              </a:solidFill>
            </a:endParaRPr>
          </a:p>
        </p:txBody>
      </p:sp>
      <p:sp>
        <p:nvSpPr>
          <p:cNvPr id="9" name="Fußzeilenplatzhalter 3"/>
          <p:cNvSpPr txBox="1">
            <a:spLocks/>
          </p:cNvSpPr>
          <p:nvPr/>
        </p:nvSpPr>
        <p:spPr>
          <a:xfrm>
            <a:off x="3083355" y="11882932"/>
            <a:ext cx="6933236"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smtClean="0">
                <a:solidFill>
                  <a:prstClr val="white"/>
                </a:solidFill>
              </a:rPr>
              <a:t>DSN – Umsetzung des Abschlussdokuments</a:t>
            </a:r>
            <a:endParaRPr lang="de-DE" dirty="0">
              <a:solidFill>
                <a:prstClr val="white"/>
              </a:solidFill>
            </a:endParaRPr>
          </a:p>
        </p:txBody>
      </p:sp>
      <p:sp>
        <p:nvSpPr>
          <p:cNvPr id="13" name="Textfeld 12"/>
          <p:cNvSpPr txBox="1"/>
          <p:nvPr/>
        </p:nvSpPr>
        <p:spPr>
          <a:xfrm>
            <a:off x="914370" y="2139675"/>
            <a:ext cx="10428849" cy="2677656"/>
          </a:xfrm>
          <a:prstGeom prst="rect">
            <a:avLst/>
          </a:prstGeom>
          <a:solidFill>
            <a:schemeClr val="bg2"/>
          </a:solidFill>
        </p:spPr>
        <p:txBody>
          <a:bodyPr wrap="square" rtlCol="0">
            <a:spAutoFit/>
          </a:bodyPr>
          <a:lstStyle/>
          <a:p>
            <a:r>
              <a:rPr lang="de-DE" sz="2800" dirty="0" smtClean="0"/>
              <a:t>„Die Mitglieder des DSN anerkennen den Bedarf nach einer Weiterentwicklung des Schienennetzes in Niedersachsen. Die Region ist bereit, insoweit Lasten zu tragen. Diese Bereitschaft ist abhängig davon, dass zentrale Bedingungen bei Planung und Umsetzung der Maßnahmen der Vorzugsvariante erfüllt werden“ ( S. 3 des Abschlussdokuments).</a:t>
            </a:r>
            <a:endParaRPr lang="de-DE" sz="2800" dirty="0"/>
          </a:p>
        </p:txBody>
      </p:sp>
    </p:spTree>
    <p:extLst>
      <p:ext uri="{BB962C8B-B14F-4D97-AF65-F5344CB8AC3E}">
        <p14:creationId xmlns:p14="http://schemas.microsoft.com/office/powerpoint/2010/main" val="49182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idx="4294967295"/>
          </p:nvPr>
        </p:nvSpPr>
        <p:spPr>
          <a:xfrm>
            <a:off x="282633" y="373794"/>
            <a:ext cx="11488189" cy="523981"/>
          </a:xfrm>
          <a:solidFill>
            <a:schemeClr val="accent1">
              <a:lumMod val="75000"/>
            </a:schemeClr>
          </a:solidFill>
        </p:spPr>
        <p:txBody>
          <a:bodyPr anchor="b" anchorCtr="0">
            <a:normAutofit/>
          </a:bodyPr>
          <a:lstStyle/>
          <a:p>
            <a:pPr algn="ctr"/>
            <a:r>
              <a:rPr lang="de-DE" sz="2400" b="1" dirty="0" smtClean="0">
                <a:solidFill>
                  <a:schemeClr val="bg1"/>
                </a:solidFill>
              </a:rPr>
              <a:t> Die wichtigsten Bedingungen der Region im Überblick</a:t>
            </a:r>
            <a:endParaRPr lang="de-DE" sz="1400" dirty="0"/>
          </a:p>
        </p:txBody>
      </p:sp>
      <p:sp>
        <p:nvSpPr>
          <p:cNvPr id="3" name="Datumsplatzhalter 2"/>
          <p:cNvSpPr>
            <a:spLocks noGrp="1"/>
          </p:cNvSpPr>
          <p:nvPr>
            <p:ph type="dt" sz="half" idx="4294967295"/>
          </p:nvPr>
        </p:nvSpPr>
        <p:spPr>
          <a:xfrm>
            <a:off x="838200" y="6356350"/>
            <a:ext cx="2743200" cy="365125"/>
          </a:xfrm>
        </p:spPr>
        <p:txBody>
          <a:bodyPr/>
          <a:lstStyle/>
          <a:p>
            <a:r>
              <a:rPr lang="de-DE" smtClean="0">
                <a:solidFill>
                  <a:prstClr val="black">
                    <a:tint val="75000"/>
                  </a:prstClr>
                </a:solidFill>
              </a:rPr>
              <a:t>14.04.2016</a:t>
            </a:r>
            <a:endParaRPr lang="de-DE" dirty="0">
              <a:solidFill>
                <a:prstClr val="black">
                  <a:tint val="75000"/>
                </a:prstClr>
              </a:solidFill>
            </a:endParaRPr>
          </a:p>
        </p:txBody>
      </p:sp>
      <p:sp>
        <p:nvSpPr>
          <p:cNvPr id="4" name="Fußzeilenplatzhalter 3"/>
          <p:cNvSpPr>
            <a:spLocks noGrp="1"/>
          </p:cNvSpPr>
          <p:nvPr>
            <p:ph type="ftr" sz="quarter" idx="4294967295"/>
          </p:nvPr>
        </p:nvSpPr>
        <p:spPr>
          <a:xfrm>
            <a:off x="2662177" y="6356350"/>
            <a:ext cx="6933236" cy="365125"/>
          </a:xfrm>
        </p:spPr>
        <p:txBody>
          <a:bodyPr/>
          <a:lstStyle/>
          <a:p>
            <a:r>
              <a:rPr lang="de-DE" sz="2000" dirty="0" smtClean="0">
                <a:solidFill>
                  <a:prstClr val="white"/>
                </a:solidFill>
              </a:rPr>
              <a:t>DSN – Umsetzung des Abschlussdokuments</a:t>
            </a:r>
            <a:endParaRPr lang="de-DE" dirty="0">
              <a:solidFill>
                <a:prstClr val="white"/>
              </a:solidFill>
            </a:endParaRPr>
          </a:p>
        </p:txBody>
      </p:sp>
      <p:sp>
        <p:nvSpPr>
          <p:cNvPr id="5" name="Foliennummernplatzhalter 4"/>
          <p:cNvSpPr>
            <a:spLocks noGrp="1"/>
          </p:cNvSpPr>
          <p:nvPr>
            <p:ph type="sldNum" sz="quarter" idx="4294967295"/>
          </p:nvPr>
        </p:nvSpPr>
        <p:spPr>
          <a:xfrm>
            <a:off x="8610600" y="6356350"/>
            <a:ext cx="2743200" cy="365125"/>
          </a:xfrm>
        </p:spPr>
        <p:txBody>
          <a:bodyPr/>
          <a:lstStyle/>
          <a:p>
            <a:fld id="{70E83DFB-BF7D-41BE-9826-5BEFD1535A16}" type="slidenum">
              <a:rPr lang="de-DE" smtClean="0">
                <a:solidFill>
                  <a:prstClr val="black">
                    <a:tint val="75000"/>
                  </a:prstClr>
                </a:solidFill>
              </a:rPr>
              <a:pPr/>
              <a:t>5</a:t>
            </a:fld>
            <a:endParaRPr lang="de-DE">
              <a:solidFill>
                <a:prstClr val="black">
                  <a:tint val="75000"/>
                </a:prstClr>
              </a:solidFill>
            </a:endParaRPr>
          </a:p>
        </p:txBody>
      </p:sp>
      <p:sp>
        <p:nvSpPr>
          <p:cNvPr id="8" name="Titel 5"/>
          <p:cNvSpPr txBox="1">
            <a:spLocks/>
          </p:cNvSpPr>
          <p:nvPr/>
        </p:nvSpPr>
        <p:spPr>
          <a:xfrm>
            <a:off x="3036916" y="6344833"/>
            <a:ext cx="6118168" cy="347311"/>
          </a:xfrm>
          <a:prstGeom prst="rect">
            <a:avLst/>
          </a:prstGeom>
          <a:solidFill>
            <a:schemeClr val="accent1">
              <a:lumMod val="75000"/>
            </a:schemeClr>
          </a:solidFill>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b="1" dirty="0" smtClean="0">
                <a:solidFill>
                  <a:schemeClr val="bg2"/>
                </a:solidFill>
              </a:rPr>
              <a:t>DSN – Umsetzung des Abschlussdokuments</a:t>
            </a:r>
            <a:endParaRPr lang="de-DE" sz="1600" b="1" dirty="0">
              <a:solidFill>
                <a:schemeClr val="bg2"/>
              </a:solidFill>
            </a:endParaRPr>
          </a:p>
        </p:txBody>
      </p:sp>
      <p:sp>
        <p:nvSpPr>
          <p:cNvPr id="9" name="Fußzeilenplatzhalter 3"/>
          <p:cNvSpPr txBox="1">
            <a:spLocks/>
          </p:cNvSpPr>
          <p:nvPr/>
        </p:nvSpPr>
        <p:spPr>
          <a:xfrm>
            <a:off x="3083355" y="11882932"/>
            <a:ext cx="6933236"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smtClean="0">
                <a:solidFill>
                  <a:prstClr val="white"/>
                </a:solidFill>
              </a:rPr>
              <a:t>DSN – Umsetzung des Abschlussdokuments</a:t>
            </a:r>
            <a:endParaRPr lang="de-DE" dirty="0">
              <a:solidFill>
                <a:prstClr val="white"/>
              </a:solidFill>
            </a:endParaRPr>
          </a:p>
        </p:txBody>
      </p:sp>
      <p:sp>
        <p:nvSpPr>
          <p:cNvPr id="13" name="Textfeld 12"/>
          <p:cNvSpPr txBox="1"/>
          <p:nvPr/>
        </p:nvSpPr>
        <p:spPr>
          <a:xfrm>
            <a:off x="812800" y="994308"/>
            <a:ext cx="10416462" cy="4401205"/>
          </a:xfrm>
          <a:prstGeom prst="rect">
            <a:avLst/>
          </a:prstGeom>
          <a:solidFill>
            <a:schemeClr val="bg2"/>
          </a:solidFill>
        </p:spPr>
        <p:txBody>
          <a:bodyPr wrap="square" rtlCol="0">
            <a:spAutoFit/>
          </a:bodyPr>
          <a:lstStyle/>
          <a:p>
            <a:pPr marL="514350" indent="-514350">
              <a:buAutoNum type="arabicPeriod"/>
            </a:pPr>
            <a:r>
              <a:rPr lang="de-DE" sz="2800" dirty="0" smtClean="0"/>
              <a:t>Schneller Aufbau eines leistungsfähigen (Schienen-) Verkehrssystems zur zukunftssicheren Bewältigung insb. der Gütertransportbedarfe, Auflösung des Investitionsstaus Schienenwegeausbau.</a:t>
            </a:r>
          </a:p>
          <a:p>
            <a:r>
              <a:rPr lang="de-DE" sz="2800" dirty="0" smtClean="0"/>
              <a:t>Dabei:</a:t>
            </a:r>
          </a:p>
          <a:p>
            <a:pPr marL="457200" indent="-457200">
              <a:buFont typeface="Arial" panose="020B0604020202020204" pitchFamily="34" charset="0"/>
              <a:buChar char="•"/>
            </a:pPr>
            <a:r>
              <a:rPr lang="de-DE" sz="2800" dirty="0" smtClean="0"/>
              <a:t>Vorrang von Betriebsoptimierungen, dann Ausbaumaßnahmen</a:t>
            </a:r>
          </a:p>
          <a:p>
            <a:pPr marL="457200" indent="-457200">
              <a:buFont typeface="Arial" panose="020B0604020202020204" pitchFamily="34" charset="0"/>
              <a:buChar char="•"/>
            </a:pPr>
            <a:r>
              <a:rPr lang="de-DE" sz="2800" dirty="0" smtClean="0"/>
              <a:t>Kein Neubau</a:t>
            </a:r>
          </a:p>
          <a:p>
            <a:pPr marL="457200" indent="-457200">
              <a:buFont typeface="Arial" panose="020B0604020202020204" pitchFamily="34" charset="0"/>
              <a:buChar char="•"/>
            </a:pPr>
            <a:r>
              <a:rPr lang="de-DE" sz="2800" dirty="0" smtClean="0"/>
              <a:t>Lösung der Knotenproblematik in den Bahnknoten Bremen, Hamburg und Hannover</a:t>
            </a:r>
          </a:p>
          <a:p>
            <a:pPr marL="457200" indent="-457200">
              <a:buFont typeface="Arial" panose="020B0604020202020204" pitchFamily="34" charset="0"/>
              <a:buChar char="•"/>
            </a:pPr>
            <a:endParaRPr lang="de-DE" sz="2800" dirty="0" smtClean="0"/>
          </a:p>
        </p:txBody>
      </p:sp>
    </p:spTree>
    <p:extLst>
      <p:ext uri="{BB962C8B-B14F-4D97-AF65-F5344CB8AC3E}">
        <p14:creationId xmlns:p14="http://schemas.microsoft.com/office/powerpoint/2010/main" val="3071510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idx="4294967295"/>
          </p:nvPr>
        </p:nvSpPr>
        <p:spPr>
          <a:xfrm>
            <a:off x="282633" y="373794"/>
            <a:ext cx="11488189" cy="523981"/>
          </a:xfrm>
          <a:solidFill>
            <a:schemeClr val="accent1">
              <a:lumMod val="75000"/>
            </a:schemeClr>
          </a:solidFill>
        </p:spPr>
        <p:txBody>
          <a:bodyPr anchor="b" anchorCtr="0">
            <a:normAutofit/>
          </a:bodyPr>
          <a:lstStyle/>
          <a:p>
            <a:pPr algn="ctr"/>
            <a:r>
              <a:rPr lang="de-DE" sz="2400" b="1" dirty="0" smtClean="0">
                <a:solidFill>
                  <a:schemeClr val="bg1"/>
                </a:solidFill>
              </a:rPr>
              <a:t> Die wichtigsten Bedingungen der Region im Überblick</a:t>
            </a:r>
            <a:endParaRPr lang="de-DE" sz="1400" dirty="0"/>
          </a:p>
        </p:txBody>
      </p:sp>
      <p:sp>
        <p:nvSpPr>
          <p:cNvPr id="3" name="Datumsplatzhalter 2"/>
          <p:cNvSpPr>
            <a:spLocks noGrp="1"/>
          </p:cNvSpPr>
          <p:nvPr>
            <p:ph type="dt" sz="half" idx="4294967295"/>
          </p:nvPr>
        </p:nvSpPr>
        <p:spPr>
          <a:xfrm>
            <a:off x="838200" y="6356350"/>
            <a:ext cx="2743200" cy="365125"/>
          </a:xfrm>
        </p:spPr>
        <p:txBody>
          <a:bodyPr/>
          <a:lstStyle/>
          <a:p>
            <a:r>
              <a:rPr lang="de-DE" smtClean="0">
                <a:solidFill>
                  <a:prstClr val="black">
                    <a:tint val="75000"/>
                  </a:prstClr>
                </a:solidFill>
              </a:rPr>
              <a:t>14.04.2016</a:t>
            </a:r>
            <a:endParaRPr lang="de-DE" dirty="0">
              <a:solidFill>
                <a:prstClr val="black">
                  <a:tint val="75000"/>
                </a:prstClr>
              </a:solidFill>
            </a:endParaRPr>
          </a:p>
        </p:txBody>
      </p:sp>
      <p:sp>
        <p:nvSpPr>
          <p:cNvPr id="4" name="Fußzeilenplatzhalter 3"/>
          <p:cNvSpPr>
            <a:spLocks noGrp="1"/>
          </p:cNvSpPr>
          <p:nvPr>
            <p:ph type="ftr" sz="quarter" idx="4294967295"/>
          </p:nvPr>
        </p:nvSpPr>
        <p:spPr>
          <a:xfrm>
            <a:off x="2662177" y="6356350"/>
            <a:ext cx="6933236" cy="365125"/>
          </a:xfrm>
        </p:spPr>
        <p:txBody>
          <a:bodyPr/>
          <a:lstStyle/>
          <a:p>
            <a:r>
              <a:rPr lang="de-DE" sz="2000" dirty="0" smtClean="0">
                <a:solidFill>
                  <a:prstClr val="white"/>
                </a:solidFill>
              </a:rPr>
              <a:t>DSN – Umsetzung des Abschlussdokuments</a:t>
            </a:r>
            <a:endParaRPr lang="de-DE" dirty="0">
              <a:solidFill>
                <a:prstClr val="white"/>
              </a:solidFill>
            </a:endParaRPr>
          </a:p>
        </p:txBody>
      </p:sp>
      <p:sp>
        <p:nvSpPr>
          <p:cNvPr id="5" name="Foliennummernplatzhalter 4"/>
          <p:cNvSpPr>
            <a:spLocks noGrp="1"/>
          </p:cNvSpPr>
          <p:nvPr>
            <p:ph type="sldNum" sz="quarter" idx="4294967295"/>
          </p:nvPr>
        </p:nvSpPr>
        <p:spPr>
          <a:xfrm>
            <a:off x="8610600" y="6356350"/>
            <a:ext cx="2743200" cy="365125"/>
          </a:xfrm>
        </p:spPr>
        <p:txBody>
          <a:bodyPr/>
          <a:lstStyle/>
          <a:p>
            <a:fld id="{70E83DFB-BF7D-41BE-9826-5BEFD1535A16}" type="slidenum">
              <a:rPr lang="de-DE" smtClean="0">
                <a:solidFill>
                  <a:prstClr val="black">
                    <a:tint val="75000"/>
                  </a:prstClr>
                </a:solidFill>
              </a:rPr>
              <a:pPr/>
              <a:t>6</a:t>
            </a:fld>
            <a:endParaRPr lang="de-DE">
              <a:solidFill>
                <a:prstClr val="black">
                  <a:tint val="75000"/>
                </a:prstClr>
              </a:solidFill>
            </a:endParaRPr>
          </a:p>
        </p:txBody>
      </p:sp>
      <p:sp>
        <p:nvSpPr>
          <p:cNvPr id="8" name="Titel 5"/>
          <p:cNvSpPr txBox="1">
            <a:spLocks/>
          </p:cNvSpPr>
          <p:nvPr/>
        </p:nvSpPr>
        <p:spPr>
          <a:xfrm>
            <a:off x="3036916" y="6344833"/>
            <a:ext cx="6118168" cy="347311"/>
          </a:xfrm>
          <a:prstGeom prst="rect">
            <a:avLst/>
          </a:prstGeom>
          <a:solidFill>
            <a:schemeClr val="accent1">
              <a:lumMod val="75000"/>
            </a:schemeClr>
          </a:solidFill>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b="1" dirty="0" smtClean="0">
                <a:solidFill>
                  <a:schemeClr val="bg2"/>
                </a:solidFill>
              </a:rPr>
              <a:t>DSN – Umsetzung des Abschlussdokuments</a:t>
            </a:r>
            <a:endParaRPr lang="de-DE" sz="1600" b="1" dirty="0">
              <a:solidFill>
                <a:schemeClr val="bg2"/>
              </a:solidFill>
            </a:endParaRPr>
          </a:p>
        </p:txBody>
      </p:sp>
      <p:sp>
        <p:nvSpPr>
          <p:cNvPr id="9" name="Fußzeilenplatzhalter 3"/>
          <p:cNvSpPr txBox="1">
            <a:spLocks/>
          </p:cNvSpPr>
          <p:nvPr/>
        </p:nvSpPr>
        <p:spPr>
          <a:xfrm>
            <a:off x="3083355" y="11882932"/>
            <a:ext cx="6933236"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smtClean="0">
                <a:solidFill>
                  <a:prstClr val="white"/>
                </a:solidFill>
              </a:rPr>
              <a:t>DSN – Umsetzung des Abschlussdokuments</a:t>
            </a:r>
            <a:endParaRPr lang="de-DE" dirty="0">
              <a:solidFill>
                <a:prstClr val="white"/>
              </a:solidFill>
            </a:endParaRPr>
          </a:p>
        </p:txBody>
      </p:sp>
      <p:sp>
        <p:nvSpPr>
          <p:cNvPr id="13" name="Textfeld 12"/>
          <p:cNvSpPr txBox="1"/>
          <p:nvPr/>
        </p:nvSpPr>
        <p:spPr>
          <a:xfrm>
            <a:off x="887769" y="1421028"/>
            <a:ext cx="10416462" cy="4401205"/>
          </a:xfrm>
          <a:prstGeom prst="rect">
            <a:avLst/>
          </a:prstGeom>
          <a:solidFill>
            <a:schemeClr val="bg2"/>
          </a:solidFill>
        </p:spPr>
        <p:txBody>
          <a:bodyPr wrap="square" rtlCol="0">
            <a:spAutoFit/>
          </a:bodyPr>
          <a:lstStyle/>
          <a:p>
            <a:pPr marL="514350" indent="-514350">
              <a:buAutoNum type="arabicPeriod" startAt="2"/>
            </a:pPr>
            <a:r>
              <a:rPr lang="de-DE" sz="2800" dirty="0" smtClean="0"/>
              <a:t>Verbesserung des Schienenpersonennahverkehrs</a:t>
            </a:r>
          </a:p>
          <a:p>
            <a:endParaRPr lang="de-DE" sz="2800" dirty="0"/>
          </a:p>
          <a:p>
            <a:pPr marL="457200" indent="-457200">
              <a:buFont typeface="Arial" panose="020B0604020202020204" pitchFamily="34" charset="0"/>
              <a:buChar char="•"/>
            </a:pPr>
            <a:r>
              <a:rPr lang="de-DE" sz="2800" dirty="0" smtClean="0"/>
              <a:t>Deutliche Reisezeitgewinne</a:t>
            </a:r>
          </a:p>
          <a:p>
            <a:pPr marL="457200" indent="-457200">
              <a:buFont typeface="Arial" panose="020B0604020202020204" pitchFamily="34" charset="0"/>
              <a:buChar char="•"/>
            </a:pPr>
            <a:r>
              <a:rPr lang="de-DE" sz="2800" dirty="0" smtClean="0"/>
              <a:t>Erweitertes Kapazitätsangebot (längere und häufiger verkehrende Züge)</a:t>
            </a:r>
          </a:p>
          <a:p>
            <a:pPr marL="457200" indent="-457200">
              <a:buFont typeface="Arial" panose="020B0604020202020204" pitchFamily="34" charset="0"/>
              <a:buChar char="•"/>
            </a:pPr>
            <a:r>
              <a:rPr lang="de-DE" sz="2800" dirty="0" smtClean="0"/>
              <a:t>Verbesserte Bedienungsqualität (Pünktlichkeit, Zuverlässigkeit, Sauberkeit)</a:t>
            </a:r>
          </a:p>
          <a:p>
            <a:pPr marL="457200" indent="-457200">
              <a:buFont typeface="Arial" panose="020B0604020202020204" pitchFamily="34" charset="0"/>
              <a:buChar char="•"/>
            </a:pPr>
            <a:r>
              <a:rPr lang="de-DE" sz="2800" dirty="0" smtClean="0"/>
              <a:t>Verbesserte An- und Verbindungen</a:t>
            </a:r>
          </a:p>
          <a:p>
            <a:pPr marL="457200" indent="-457200">
              <a:buFont typeface="Arial" panose="020B0604020202020204" pitchFamily="34" charset="0"/>
              <a:buChar char="•"/>
            </a:pPr>
            <a:r>
              <a:rPr lang="de-DE" sz="2800" dirty="0" smtClean="0"/>
              <a:t>Verbesserte Bahnhofsausstattung</a:t>
            </a:r>
          </a:p>
          <a:p>
            <a:pPr marL="457200" indent="-457200">
              <a:buFont typeface="Arial" panose="020B0604020202020204" pitchFamily="34" charset="0"/>
              <a:buChar char="•"/>
            </a:pPr>
            <a:r>
              <a:rPr lang="de-DE" sz="2800" dirty="0" smtClean="0"/>
              <a:t>Bedarfsgerechtes Park &amp; Ride-Angebot</a:t>
            </a:r>
          </a:p>
        </p:txBody>
      </p:sp>
    </p:spTree>
    <p:extLst>
      <p:ext uri="{BB962C8B-B14F-4D97-AF65-F5344CB8AC3E}">
        <p14:creationId xmlns:p14="http://schemas.microsoft.com/office/powerpoint/2010/main" val="2108571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idx="4294967295"/>
          </p:nvPr>
        </p:nvSpPr>
        <p:spPr>
          <a:xfrm>
            <a:off x="282633" y="373794"/>
            <a:ext cx="11488189" cy="523981"/>
          </a:xfrm>
          <a:solidFill>
            <a:schemeClr val="accent1">
              <a:lumMod val="75000"/>
            </a:schemeClr>
          </a:solidFill>
        </p:spPr>
        <p:txBody>
          <a:bodyPr anchor="b" anchorCtr="0">
            <a:normAutofit/>
          </a:bodyPr>
          <a:lstStyle/>
          <a:p>
            <a:pPr algn="ctr"/>
            <a:r>
              <a:rPr lang="de-DE" sz="2400" b="1" dirty="0" smtClean="0">
                <a:solidFill>
                  <a:schemeClr val="bg1"/>
                </a:solidFill>
              </a:rPr>
              <a:t> Die wichtigsten Bedingungen der Region im Überblick</a:t>
            </a:r>
            <a:endParaRPr lang="de-DE" sz="1400" dirty="0"/>
          </a:p>
        </p:txBody>
      </p:sp>
      <p:sp>
        <p:nvSpPr>
          <p:cNvPr id="3" name="Datumsplatzhalter 2"/>
          <p:cNvSpPr>
            <a:spLocks noGrp="1"/>
          </p:cNvSpPr>
          <p:nvPr>
            <p:ph type="dt" sz="half" idx="4294967295"/>
          </p:nvPr>
        </p:nvSpPr>
        <p:spPr>
          <a:xfrm>
            <a:off x="778476" y="6376086"/>
            <a:ext cx="2802924" cy="345389"/>
          </a:xfrm>
        </p:spPr>
        <p:txBody>
          <a:bodyPr/>
          <a:lstStyle/>
          <a:p>
            <a:r>
              <a:rPr lang="de-DE" smtClean="0">
                <a:solidFill>
                  <a:prstClr val="black">
                    <a:tint val="75000"/>
                  </a:prstClr>
                </a:solidFill>
              </a:rPr>
              <a:t>14.04.2016</a:t>
            </a:r>
            <a:endParaRPr lang="de-DE" dirty="0">
              <a:solidFill>
                <a:prstClr val="black">
                  <a:tint val="75000"/>
                </a:prstClr>
              </a:solidFill>
            </a:endParaRPr>
          </a:p>
        </p:txBody>
      </p:sp>
      <p:sp>
        <p:nvSpPr>
          <p:cNvPr id="4" name="Fußzeilenplatzhalter 3"/>
          <p:cNvSpPr>
            <a:spLocks noGrp="1"/>
          </p:cNvSpPr>
          <p:nvPr>
            <p:ph type="ftr" sz="quarter" idx="4294967295"/>
          </p:nvPr>
        </p:nvSpPr>
        <p:spPr>
          <a:xfrm>
            <a:off x="2662177" y="6356350"/>
            <a:ext cx="6933236" cy="365125"/>
          </a:xfrm>
        </p:spPr>
        <p:txBody>
          <a:bodyPr/>
          <a:lstStyle/>
          <a:p>
            <a:r>
              <a:rPr lang="de-DE" sz="2000" dirty="0" smtClean="0">
                <a:solidFill>
                  <a:prstClr val="white"/>
                </a:solidFill>
              </a:rPr>
              <a:t>DSN – Umsetzung des Abschlussdokuments</a:t>
            </a:r>
            <a:endParaRPr lang="de-DE" dirty="0">
              <a:solidFill>
                <a:prstClr val="white"/>
              </a:solidFill>
            </a:endParaRPr>
          </a:p>
        </p:txBody>
      </p:sp>
      <p:sp>
        <p:nvSpPr>
          <p:cNvPr id="5" name="Foliennummernplatzhalter 4"/>
          <p:cNvSpPr>
            <a:spLocks noGrp="1"/>
          </p:cNvSpPr>
          <p:nvPr>
            <p:ph type="sldNum" sz="quarter" idx="4294967295"/>
          </p:nvPr>
        </p:nvSpPr>
        <p:spPr>
          <a:xfrm>
            <a:off x="8610600" y="6356350"/>
            <a:ext cx="2743200" cy="365125"/>
          </a:xfrm>
        </p:spPr>
        <p:txBody>
          <a:bodyPr/>
          <a:lstStyle/>
          <a:p>
            <a:fld id="{70E83DFB-BF7D-41BE-9826-5BEFD1535A16}" type="slidenum">
              <a:rPr lang="de-DE" smtClean="0">
                <a:solidFill>
                  <a:prstClr val="black">
                    <a:tint val="75000"/>
                  </a:prstClr>
                </a:solidFill>
              </a:rPr>
              <a:pPr/>
              <a:t>7</a:t>
            </a:fld>
            <a:endParaRPr lang="de-DE">
              <a:solidFill>
                <a:prstClr val="black">
                  <a:tint val="75000"/>
                </a:prstClr>
              </a:solidFill>
            </a:endParaRPr>
          </a:p>
        </p:txBody>
      </p:sp>
      <p:sp>
        <p:nvSpPr>
          <p:cNvPr id="8" name="Titel 5"/>
          <p:cNvSpPr txBox="1">
            <a:spLocks/>
          </p:cNvSpPr>
          <p:nvPr/>
        </p:nvSpPr>
        <p:spPr>
          <a:xfrm>
            <a:off x="3036916" y="6344833"/>
            <a:ext cx="6118168" cy="347311"/>
          </a:xfrm>
          <a:prstGeom prst="rect">
            <a:avLst/>
          </a:prstGeom>
          <a:solidFill>
            <a:schemeClr val="accent1">
              <a:lumMod val="75000"/>
            </a:schemeClr>
          </a:solidFill>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b="1" dirty="0" smtClean="0">
                <a:solidFill>
                  <a:schemeClr val="bg2"/>
                </a:solidFill>
              </a:rPr>
              <a:t>DSN – Umsetzung des Abschlussdokuments</a:t>
            </a:r>
            <a:endParaRPr lang="de-DE" sz="1600" b="1" dirty="0">
              <a:solidFill>
                <a:schemeClr val="bg2"/>
              </a:solidFill>
            </a:endParaRPr>
          </a:p>
        </p:txBody>
      </p:sp>
      <p:sp>
        <p:nvSpPr>
          <p:cNvPr id="9" name="Fußzeilenplatzhalter 3"/>
          <p:cNvSpPr txBox="1">
            <a:spLocks/>
          </p:cNvSpPr>
          <p:nvPr/>
        </p:nvSpPr>
        <p:spPr>
          <a:xfrm>
            <a:off x="3083355" y="11882932"/>
            <a:ext cx="6933236"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smtClean="0">
                <a:solidFill>
                  <a:prstClr val="white"/>
                </a:solidFill>
              </a:rPr>
              <a:t>DSN – Umsetzung des Abschlussdokuments</a:t>
            </a:r>
            <a:endParaRPr lang="de-DE" dirty="0">
              <a:solidFill>
                <a:prstClr val="white"/>
              </a:solidFill>
            </a:endParaRPr>
          </a:p>
        </p:txBody>
      </p:sp>
      <p:sp>
        <p:nvSpPr>
          <p:cNvPr id="13" name="Textfeld 12"/>
          <p:cNvSpPr txBox="1"/>
          <p:nvPr/>
        </p:nvSpPr>
        <p:spPr>
          <a:xfrm>
            <a:off x="432486" y="1421028"/>
            <a:ext cx="11338336" cy="4401205"/>
          </a:xfrm>
          <a:prstGeom prst="rect">
            <a:avLst/>
          </a:prstGeom>
          <a:solidFill>
            <a:schemeClr val="bg2"/>
          </a:solidFill>
        </p:spPr>
        <p:txBody>
          <a:bodyPr wrap="square" rtlCol="0">
            <a:spAutoFit/>
          </a:bodyPr>
          <a:lstStyle/>
          <a:p>
            <a:pPr marL="514350" indent="-514350">
              <a:buAutoNum type="arabicPeriod" startAt="3"/>
            </a:pPr>
            <a:r>
              <a:rPr lang="de-DE" sz="2800" dirty="0" smtClean="0"/>
              <a:t>Bestmöglicher Gesundheitsschutz</a:t>
            </a:r>
          </a:p>
          <a:p>
            <a:pPr marL="514350" indent="-514350">
              <a:buFont typeface="Arial" panose="020B0604020202020204" pitchFamily="34" charset="0"/>
              <a:buChar char="•"/>
            </a:pPr>
            <a:r>
              <a:rPr lang="de-DE" sz="2800" dirty="0" smtClean="0"/>
              <a:t>Ausschöpfung aller technischen Möglichkeiten des aktiven Lärmschutzes</a:t>
            </a:r>
          </a:p>
          <a:p>
            <a:pPr marL="514350" indent="-514350">
              <a:buFont typeface="Arial" panose="020B0604020202020204" pitchFamily="34" charset="0"/>
              <a:buChar char="•"/>
            </a:pPr>
            <a:r>
              <a:rPr lang="de-DE" sz="2800" dirty="0" smtClean="0"/>
              <a:t>Volllärmschutz für</a:t>
            </a:r>
          </a:p>
          <a:p>
            <a:pPr marL="914400" lvl="1" indent="-457200">
              <a:buFont typeface="Wingdings" panose="05000000000000000000" pitchFamily="2" charset="2"/>
              <a:buChar char="Ø"/>
            </a:pPr>
            <a:r>
              <a:rPr lang="de-DE" sz="2800" dirty="0"/>
              <a:t>alle bewohnten Siedlungsbereiche</a:t>
            </a:r>
          </a:p>
          <a:p>
            <a:pPr marL="914400" lvl="1" indent="-457200">
              <a:buFont typeface="Wingdings" panose="05000000000000000000" pitchFamily="2" charset="2"/>
              <a:buChar char="Ø"/>
            </a:pPr>
            <a:r>
              <a:rPr lang="de-DE" sz="2800" dirty="0"/>
              <a:t>auch bei Mehrbelastungen von Streckenabschnitten, die nicht durch Baumaßnahmen betroffen sind	</a:t>
            </a:r>
          </a:p>
          <a:p>
            <a:pPr marL="457200" indent="-457200">
              <a:buFont typeface="Arial" panose="020B0604020202020204" pitchFamily="34" charset="0"/>
              <a:buChar char="•"/>
            </a:pPr>
            <a:r>
              <a:rPr lang="de-DE" sz="2800" dirty="0" smtClean="0"/>
              <a:t>Maximaler Spitzenpegel von 45 dB(A) nachts in Schlafräumen</a:t>
            </a:r>
          </a:p>
          <a:p>
            <a:pPr marL="457200" indent="-457200">
              <a:buFont typeface="Arial" panose="020B0604020202020204" pitchFamily="34" charset="0"/>
              <a:buChar char="•"/>
            </a:pPr>
            <a:r>
              <a:rPr lang="de-DE" sz="2800" dirty="0" smtClean="0"/>
              <a:t>Gesamtlärmbetrachtung aller Verkehrslärmquellen</a:t>
            </a:r>
          </a:p>
          <a:p>
            <a:pPr marL="457200" indent="-457200">
              <a:buFont typeface="Arial" panose="020B0604020202020204" pitchFamily="34" charset="0"/>
              <a:buChar char="•"/>
            </a:pPr>
            <a:r>
              <a:rPr lang="de-DE" sz="2800" dirty="0" smtClean="0"/>
              <a:t>Umrüstung auf leise Bahnbetriebstechnik</a:t>
            </a:r>
          </a:p>
          <a:p>
            <a:pPr marL="457200" indent="-457200">
              <a:buFont typeface="Arial" panose="020B0604020202020204" pitchFamily="34" charset="0"/>
              <a:buChar char="•"/>
            </a:pPr>
            <a:r>
              <a:rPr lang="de-DE" sz="2800" dirty="0" smtClean="0"/>
              <a:t>Bestmöglicher Schutz vor Vibrationen/ Erschütterungen und Elektrosmog</a:t>
            </a:r>
          </a:p>
        </p:txBody>
      </p:sp>
    </p:spTree>
    <p:extLst>
      <p:ext uri="{BB962C8B-B14F-4D97-AF65-F5344CB8AC3E}">
        <p14:creationId xmlns:p14="http://schemas.microsoft.com/office/powerpoint/2010/main" val="778170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idx="4294967295"/>
          </p:nvPr>
        </p:nvSpPr>
        <p:spPr>
          <a:xfrm>
            <a:off x="282633" y="373794"/>
            <a:ext cx="11488189" cy="523981"/>
          </a:xfrm>
          <a:solidFill>
            <a:schemeClr val="accent1">
              <a:lumMod val="75000"/>
            </a:schemeClr>
          </a:solidFill>
        </p:spPr>
        <p:txBody>
          <a:bodyPr anchor="b" anchorCtr="0">
            <a:normAutofit/>
          </a:bodyPr>
          <a:lstStyle/>
          <a:p>
            <a:pPr algn="ctr"/>
            <a:r>
              <a:rPr lang="de-DE" sz="2400" b="1" dirty="0" smtClean="0">
                <a:solidFill>
                  <a:schemeClr val="bg1"/>
                </a:solidFill>
              </a:rPr>
              <a:t> Die wichtigsten Bedingungen der Region im Überblick</a:t>
            </a:r>
            <a:endParaRPr lang="de-DE" sz="1400" dirty="0"/>
          </a:p>
        </p:txBody>
      </p:sp>
      <p:sp>
        <p:nvSpPr>
          <p:cNvPr id="3" name="Datumsplatzhalter 2"/>
          <p:cNvSpPr>
            <a:spLocks noGrp="1"/>
          </p:cNvSpPr>
          <p:nvPr>
            <p:ph type="dt" sz="half" idx="4294967295"/>
          </p:nvPr>
        </p:nvSpPr>
        <p:spPr>
          <a:xfrm>
            <a:off x="838200" y="6356350"/>
            <a:ext cx="2743200" cy="365125"/>
          </a:xfrm>
        </p:spPr>
        <p:txBody>
          <a:bodyPr/>
          <a:lstStyle/>
          <a:p>
            <a:r>
              <a:rPr lang="de-DE" smtClean="0">
                <a:solidFill>
                  <a:prstClr val="black">
                    <a:tint val="75000"/>
                  </a:prstClr>
                </a:solidFill>
              </a:rPr>
              <a:t>14.04.2016</a:t>
            </a:r>
            <a:endParaRPr lang="de-DE" dirty="0">
              <a:solidFill>
                <a:prstClr val="black">
                  <a:tint val="75000"/>
                </a:prstClr>
              </a:solidFill>
            </a:endParaRPr>
          </a:p>
        </p:txBody>
      </p:sp>
      <p:sp>
        <p:nvSpPr>
          <p:cNvPr id="4" name="Fußzeilenplatzhalter 3"/>
          <p:cNvSpPr>
            <a:spLocks noGrp="1"/>
          </p:cNvSpPr>
          <p:nvPr>
            <p:ph type="ftr" sz="quarter" idx="4294967295"/>
          </p:nvPr>
        </p:nvSpPr>
        <p:spPr>
          <a:xfrm>
            <a:off x="2662177" y="6356350"/>
            <a:ext cx="6933236" cy="365125"/>
          </a:xfrm>
        </p:spPr>
        <p:txBody>
          <a:bodyPr/>
          <a:lstStyle/>
          <a:p>
            <a:r>
              <a:rPr lang="de-DE" sz="2000" dirty="0" smtClean="0">
                <a:solidFill>
                  <a:prstClr val="white"/>
                </a:solidFill>
              </a:rPr>
              <a:t>DSN – Umsetzung des Abschlussdokuments</a:t>
            </a:r>
            <a:endParaRPr lang="de-DE" dirty="0">
              <a:solidFill>
                <a:prstClr val="white"/>
              </a:solidFill>
            </a:endParaRPr>
          </a:p>
        </p:txBody>
      </p:sp>
      <p:sp>
        <p:nvSpPr>
          <p:cNvPr id="5" name="Foliennummernplatzhalter 4"/>
          <p:cNvSpPr>
            <a:spLocks noGrp="1"/>
          </p:cNvSpPr>
          <p:nvPr>
            <p:ph type="sldNum" sz="quarter" idx="4294967295"/>
          </p:nvPr>
        </p:nvSpPr>
        <p:spPr>
          <a:xfrm>
            <a:off x="8610600" y="6356350"/>
            <a:ext cx="2743200" cy="365125"/>
          </a:xfrm>
        </p:spPr>
        <p:txBody>
          <a:bodyPr/>
          <a:lstStyle/>
          <a:p>
            <a:fld id="{70E83DFB-BF7D-41BE-9826-5BEFD1535A16}" type="slidenum">
              <a:rPr lang="de-DE" smtClean="0">
                <a:solidFill>
                  <a:prstClr val="black">
                    <a:tint val="75000"/>
                  </a:prstClr>
                </a:solidFill>
              </a:rPr>
              <a:pPr/>
              <a:t>8</a:t>
            </a:fld>
            <a:endParaRPr lang="de-DE">
              <a:solidFill>
                <a:prstClr val="black">
                  <a:tint val="75000"/>
                </a:prstClr>
              </a:solidFill>
            </a:endParaRPr>
          </a:p>
        </p:txBody>
      </p:sp>
      <p:sp>
        <p:nvSpPr>
          <p:cNvPr id="8" name="Titel 5"/>
          <p:cNvSpPr txBox="1">
            <a:spLocks/>
          </p:cNvSpPr>
          <p:nvPr/>
        </p:nvSpPr>
        <p:spPr>
          <a:xfrm>
            <a:off x="3036916" y="6344833"/>
            <a:ext cx="6118168" cy="347311"/>
          </a:xfrm>
          <a:prstGeom prst="rect">
            <a:avLst/>
          </a:prstGeom>
          <a:solidFill>
            <a:schemeClr val="accent1">
              <a:lumMod val="75000"/>
            </a:schemeClr>
          </a:solidFill>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b="1" dirty="0" smtClean="0">
                <a:solidFill>
                  <a:schemeClr val="bg2"/>
                </a:solidFill>
              </a:rPr>
              <a:t>DSN – Umsetzung des Abschlussdokuments</a:t>
            </a:r>
            <a:endParaRPr lang="de-DE" sz="1600" b="1" dirty="0">
              <a:solidFill>
                <a:schemeClr val="bg2"/>
              </a:solidFill>
            </a:endParaRPr>
          </a:p>
        </p:txBody>
      </p:sp>
      <p:sp>
        <p:nvSpPr>
          <p:cNvPr id="9" name="Fußzeilenplatzhalter 3"/>
          <p:cNvSpPr txBox="1">
            <a:spLocks/>
          </p:cNvSpPr>
          <p:nvPr/>
        </p:nvSpPr>
        <p:spPr>
          <a:xfrm>
            <a:off x="3083355" y="11882932"/>
            <a:ext cx="6933236"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smtClean="0">
                <a:solidFill>
                  <a:prstClr val="white"/>
                </a:solidFill>
              </a:rPr>
              <a:t>DSN – Umsetzung des Abschlussdokuments</a:t>
            </a:r>
            <a:endParaRPr lang="de-DE" dirty="0">
              <a:solidFill>
                <a:prstClr val="white"/>
              </a:solidFill>
            </a:endParaRPr>
          </a:p>
        </p:txBody>
      </p:sp>
      <p:sp>
        <p:nvSpPr>
          <p:cNvPr id="13" name="Textfeld 12"/>
          <p:cNvSpPr txBox="1"/>
          <p:nvPr/>
        </p:nvSpPr>
        <p:spPr>
          <a:xfrm>
            <a:off x="564566" y="1924232"/>
            <a:ext cx="11338336" cy="3539430"/>
          </a:xfrm>
          <a:prstGeom prst="rect">
            <a:avLst/>
          </a:prstGeom>
          <a:solidFill>
            <a:schemeClr val="bg2"/>
          </a:solidFill>
        </p:spPr>
        <p:txBody>
          <a:bodyPr wrap="square" rtlCol="0">
            <a:spAutoFit/>
          </a:bodyPr>
          <a:lstStyle/>
          <a:p>
            <a:pPr marL="514350" indent="-514350">
              <a:buAutoNum type="arabicPeriod" startAt="4"/>
            </a:pPr>
            <a:r>
              <a:rPr lang="de-DE" sz="2800" dirty="0" smtClean="0"/>
              <a:t>Balance zwischen regionaler Belastung und regionaler Verträglichkeit</a:t>
            </a:r>
            <a:r>
              <a:rPr lang="de-DE" sz="2800" smtClean="0"/>
              <a:t>/ </a:t>
            </a:r>
            <a:r>
              <a:rPr lang="de-DE" sz="2800" smtClean="0"/>
              <a:t>regionalem Nutzen</a:t>
            </a:r>
            <a:endParaRPr lang="de-DE" sz="2800" dirty="0" smtClean="0"/>
          </a:p>
          <a:p>
            <a:endParaRPr lang="de-DE" sz="2800" dirty="0" smtClean="0"/>
          </a:p>
          <a:p>
            <a:pPr marL="457200" indent="-457200">
              <a:buFont typeface="Arial" panose="020B0604020202020204" pitchFamily="34" charset="0"/>
              <a:buChar char="•"/>
            </a:pPr>
            <a:r>
              <a:rPr lang="de-DE" sz="2800" dirty="0" smtClean="0"/>
              <a:t>Sicherung des Bestands und der Entwicklungsmöglichkeiten vorhandener Gewerbebetriebe und Förderung der Ansiedlung neuer Betriebe</a:t>
            </a:r>
          </a:p>
          <a:p>
            <a:pPr marL="457200" indent="-457200">
              <a:buFont typeface="Arial" panose="020B0604020202020204" pitchFamily="34" charset="0"/>
              <a:buChar char="•"/>
            </a:pPr>
            <a:r>
              <a:rPr lang="de-DE" sz="2800" dirty="0" smtClean="0"/>
              <a:t>Vorteile für Siedlungsentwicklung z. B. </a:t>
            </a:r>
            <a:r>
              <a:rPr lang="de-DE" sz="2800" dirty="0" err="1" smtClean="0"/>
              <a:t>Querungshilfen</a:t>
            </a:r>
            <a:r>
              <a:rPr lang="de-DE" sz="2800" dirty="0"/>
              <a:t> </a:t>
            </a:r>
            <a:r>
              <a:rPr lang="de-DE" sz="2800" dirty="0" smtClean="0"/>
              <a:t>etc.</a:t>
            </a:r>
          </a:p>
          <a:p>
            <a:pPr marL="457200" indent="-457200">
              <a:buFont typeface="Arial" panose="020B0604020202020204" pitchFamily="34" charset="0"/>
              <a:buChar char="•"/>
            </a:pPr>
            <a:r>
              <a:rPr lang="de-DE" sz="2800" dirty="0" smtClean="0"/>
              <a:t>Erhalt von touristischen Angeboten und Naherholungsmöglichkeiten</a:t>
            </a:r>
          </a:p>
          <a:p>
            <a:pPr marL="457200" indent="-457200">
              <a:buFont typeface="Arial" panose="020B0604020202020204" pitchFamily="34" charset="0"/>
              <a:buChar char="•"/>
            </a:pPr>
            <a:endParaRPr lang="de-DE" sz="2800" dirty="0" smtClean="0"/>
          </a:p>
        </p:txBody>
      </p:sp>
    </p:spTree>
    <p:extLst>
      <p:ext uri="{BB962C8B-B14F-4D97-AF65-F5344CB8AC3E}">
        <p14:creationId xmlns:p14="http://schemas.microsoft.com/office/powerpoint/2010/main" val="2343756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idx="4294967295"/>
          </p:nvPr>
        </p:nvSpPr>
        <p:spPr>
          <a:xfrm>
            <a:off x="282633" y="373794"/>
            <a:ext cx="11488189" cy="523981"/>
          </a:xfrm>
          <a:solidFill>
            <a:schemeClr val="accent1">
              <a:lumMod val="75000"/>
            </a:schemeClr>
          </a:solidFill>
        </p:spPr>
        <p:txBody>
          <a:bodyPr anchor="b" anchorCtr="0">
            <a:normAutofit/>
          </a:bodyPr>
          <a:lstStyle/>
          <a:p>
            <a:pPr algn="ctr"/>
            <a:r>
              <a:rPr lang="de-DE" sz="2400" b="1" dirty="0" smtClean="0">
                <a:solidFill>
                  <a:schemeClr val="bg1"/>
                </a:solidFill>
              </a:rPr>
              <a:t> Die wichtigsten Bedingungen der Region im Überblick</a:t>
            </a:r>
            <a:endParaRPr lang="de-DE" sz="1400" dirty="0"/>
          </a:p>
        </p:txBody>
      </p:sp>
      <p:sp>
        <p:nvSpPr>
          <p:cNvPr id="3" name="Datumsplatzhalter 2"/>
          <p:cNvSpPr>
            <a:spLocks noGrp="1"/>
          </p:cNvSpPr>
          <p:nvPr>
            <p:ph type="dt" sz="half" idx="4294967295"/>
          </p:nvPr>
        </p:nvSpPr>
        <p:spPr>
          <a:xfrm>
            <a:off x="838200" y="6356350"/>
            <a:ext cx="2743200" cy="365125"/>
          </a:xfrm>
        </p:spPr>
        <p:txBody>
          <a:bodyPr/>
          <a:lstStyle/>
          <a:p>
            <a:r>
              <a:rPr lang="de-DE" smtClean="0">
                <a:solidFill>
                  <a:prstClr val="black">
                    <a:tint val="75000"/>
                  </a:prstClr>
                </a:solidFill>
              </a:rPr>
              <a:t>14.04.2016</a:t>
            </a:r>
            <a:endParaRPr lang="de-DE" dirty="0">
              <a:solidFill>
                <a:prstClr val="black">
                  <a:tint val="75000"/>
                </a:prstClr>
              </a:solidFill>
            </a:endParaRPr>
          </a:p>
        </p:txBody>
      </p:sp>
      <p:sp>
        <p:nvSpPr>
          <p:cNvPr id="4" name="Fußzeilenplatzhalter 3"/>
          <p:cNvSpPr>
            <a:spLocks noGrp="1"/>
          </p:cNvSpPr>
          <p:nvPr>
            <p:ph type="ftr" sz="quarter" idx="4294967295"/>
          </p:nvPr>
        </p:nvSpPr>
        <p:spPr>
          <a:xfrm>
            <a:off x="2662177" y="6356350"/>
            <a:ext cx="6933236" cy="365125"/>
          </a:xfrm>
        </p:spPr>
        <p:txBody>
          <a:bodyPr/>
          <a:lstStyle/>
          <a:p>
            <a:r>
              <a:rPr lang="de-DE" sz="2000" dirty="0" smtClean="0">
                <a:solidFill>
                  <a:prstClr val="white"/>
                </a:solidFill>
              </a:rPr>
              <a:t>DSN – Umsetzung des Abschlussdokuments</a:t>
            </a:r>
            <a:endParaRPr lang="de-DE" dirty="0">
              <a:solidFill>
                <a:prstClr val="white"/>
              </a:solidFill>
            </a:endParaRPr>
          </a:p>
        </p:txBody>
      </p:sp>
      <p:sp>
        <p:nvSpPr>
          <p:cNvPr id="5" name="Foliennummernplatzhalter 4"/>
          <p:cNvSpPr>
            <a:spLocks noGrp="1"/>
          </p:cNvSpPr>
          <p:nvPr>
            <p:ph type="sldNum" sz="quarter" idx="4294967295"/>
          </p:nvPr>
        </p:nvSpPr>
        <p:spPr>
          <a:xfrm>
            <a:off x="8610600" y="6356350"/>
            <a:ext cx="2743200" cy="365125"/>
          </a:xfrm>
        </p:spPr>
        <p:txBody>
          <a:bodyPr/>
          <a:lstStyle/>
          <a:p>
            <a:fld id="{70E83DFB-BF7D-41BE-9826-5BEFD1535A16}" type="slidenum">
              <a:rPr lang="de-DE" smtClean="0">
                <a:solidFill>
                  <a:prstClr val="black">
                    <a:tint val="75000"/>
                  </a:prstClr>
                </a:solidFill>
              </a:rPr>
              <a:pPr/>
              <a:t>9</a:t>
            </a:fld>
            <a:endParaRPr lang="de-DE">
              <a:solidFill>
                <a:prstClr val="black">
                  <a:tint val="75000"/>
                </a:prstClr>
              </a:solidFill>
            </a:endParaRPr>
          </a:p>
        </p:txBody>
      </p:sp>
      <p:sp>
        <p:nvSpPr>
          <p:cNvPr id="8" name="Titel 5"/>
          <p:cNvSpPr txBox="1">
            <a:spLocks/>
          </p:cNvSpPr>
          <p:nvPr/>
        </p:nvSpPr>
        <p:spPr>
          <a:xfrm>
            <a:off x="3036916" y="6344833"/>
            <a:ext cx="6118168" cy="347311"/>
          </a:xfrm>
          <a:prstGeom prst="rect">
            <a:avLst/>
          </a:prstGeom>
          <a:solidFill>
            <a:schemeClr val="accent1">
              <a:lumMod val="75000"/>
            </a:schemeClr>
          </a:solidFill>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b="1" dirty="0" smtClean="0">
                <a:solidFill>
                  <a:schemeClr val="bg2"/>
                </a:solidFill>
              </a:rPr>
              <a:t>DSN – Umsetzung des Abschlussdokuments</a:t>
            </a:r>
            <a:endParaRPr lang="de-DE" sz="1600" b="1" dirty="0">
              <a:solidFill>
                <a:schemeClr val="bg2"/>
              </a:solidFill>
            </a:endParaRPr>
          </a:p>
        </p:txBody>
      </p:sp>
      <p:sp>
        <p:nvSpPr>
          <p:cNvPr id="9" name="Fußzeilenplatzhalter 3"/>
          <p:cNvSpPr txBox="1">
            <a:spLocks/>
          </p:cNvSpPr>
          <p:nvPr/>
        </p:nvSpPr>
        <p:spPr>
          <a:xfrm>
            <a:off x="3083355" y="11882932"/>
            <a:ext cx="6933236"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000" smtClean="0">
                <a:solidFill>
                  <a:prstClr val="white"/>
                </a:solidFill>
              </a:rPr>
              <a:t>DSN – Umsetzung des Abschlussdokuments</a:t>
            </a:r>
            <a:endParaRPr lang="de-DE" dirty="0">
              <a:solidFill>
                <a:prstClr val="white"/>
              </a:solidFill>
            </a:endParaRPr>
          </a:p>
        </p:txBody>
      </p:sp>
      <p:sp>
        <p:nvSpPr>
          <p:cNvPr id="13" name="Textfeld 12"/>
          <p:cNvSpPr txBox="1"/>
          <p:nvPr/>
        </p:nvSpPr>
        <p:spPr>
          <a:xfrm>
            <a:off x="564566" y="1924232"/>
            <a:ext cx="11338336" cy="3108543"/>
          </a:xfrm>
          <a:prstGeom prst="rect">
            <a:avLst/>
          </a:prstGeom>
          <a:solidFill>
            <a:schemeClr val="bg2"/>
          </a:solidFill>
        </p:spPr>
        <p:txBody>
          <a:bodyPr wrap="square" rtlCol="0">
            <a:spAutoFit/>
          </a:bodyPr>
          <a:lstStyle/>
          <a:p>
            <a:pPr marL="514350" indent="-514350">
              <a:buAutoNum type="arabicPeriod" startAt="5"/>
            </a:pPr>
            <a:r>
              <a:rPr lang="de-DE" sz="2800" dirty="0" smtClean="0"/>
              <a:t>Schaffung eines vom Bund finanzierten Fonds (sog. „ISE-Fonds) für</a:t>
            </a:r>
          </a:p>
          <a:p>
            <a:endParaRPr lang="de-DE" sz="2800" dirty="0"/>
          </a:p>
          <a:p>
            <a:pPr marL="457200" indent="-457200">
              <a:buFont typeface="Arial" panose="020B0604020202020204" pitchFamily="34" charset="0"/>
              <a:buChar char="•"/>
            </a:pPr>
            <a:r>
              <a:rPr lang="de-DE" sz="2800" dirty="0" smtClean="0"/>
              <a:t>Nachteilsausgleich für Betroffene (z. B. Entschädigungen für Immobilienwertverluste)</a:t>
            </a:r>
          </a:p>
          <a:p>
            <a:pPr marL="457200" indent="-457200">
              <a:buFont typeface="Arial" panose="020B0604020202020204" pitchFamily="34" charset="0"/>
              <a:buChar char="•"/>
            </a:pPr>
            <a:r>
              <a:rPr lang="de-DE" sz="2800" dirty="0" smtClean="0"/>
              <a:t>Regionalwirtschaftliche Verbesserungen (siehe auch Punkt 4)</a:t>
            </a:r>
          </a:p>
          <a:p>
            <a:pPr marL="457200" indent="-457200">
              <a:buFont typeface="Arial" panose="020B0604020202020204" pitchFamily="34" charset="0"/>
              <a:buChar char="•"/>
            </a:pPr>
            <a:r>
              <a:rPr lang="de-DE" sz="2800" dirty="0" smtClean="0"/>
              <a:t>Umsiedlungen</a:t>
            </a:r>
          </a:p>
          <a:p>
            <a:pPr marL="457200" indent="-457200">
              <a:buFont typeface="Arial" panose="020B0604020202020204" pitchFamily="34" charset="0"/>
              <a:buChar char="•"/>
            </a:pPr>
            <a:r>
              <a:rPr lang="de-DE" sz="2800" dirty="0" smtClean="0"/>
              <a:t>Siedlungskonzepte etc.</a:t>
            </a:r>
          </a:p>
        </p:txBody>
      </p:sp>
    </p:spTree>
    <p:extLst>
      <p:ext uri="{BB962C8B-B14F-4D97-AF65-F5344CB8AC3E}">
        <p14:creationId xmlns:p14="http://schemas.microsoft.com/office/powerpoint/2010/main" val="2624462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C-Präsentation">
  <a:themeElements>
    <a:clrScheme name="HTC-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TC-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HTC-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TC-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TC-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TC-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TC-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TC-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TC-Prä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TC-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TC-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TC-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TC-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TC-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Benutzerdefiniert</PresentationFormat>
  <Paragraphs>150</Paragraphs>
  <Slides>13</Slides>
  <Notes>5</Notes>
  <HiddenSlides>0</HiddenSlides>
  <MMClips>0</MMClips>
  <ScaleCrop>false</ScaleCrop>
  <HeadingPairs>
    <vt:vector size="4" baseType="variant">
      <vt:variant>
        <vt:lpstr>Design</vt:lpstr>
      </vt:variant>
      <vt:variant>
        <vt:i4>2</vt:i4>
      </vt:variant>
      <vt:variant>
        <vt:lpstr>Folientitel</vt:lpstr>
      </vt:variant>
      <vt:variant>
        <vt:i4>13</vt:i4>
      </vt:variant>
    </vt:vector>
  </HeadingPairs>
  <TitlesOfParts>
    <vt:vector size="15" baseType="lpstr">
      <vt:lpstr>Office Theme</vt:lpstr>
      <vt:lpstr>HTC-Präsentation</vt:lpstr>
      <vt:lpstr>PowerPoint-Präsentation</vt:lpstr>
      <vt:lpstr>        Überblick</vt:lpstr>
      <vt:lpstr>PowerPoint-Präsentation</vt:lpstr>
      <vt:lpstr> Leitgedanke des Abschlussdokuments</vt:lpstr>
      <vt:lpstr> Die wichtigsten Bedingungen der Region im Überblick</vt:lpstr>
      <vt:lpstr> Die wichtigsten Bedingungen der Region im Überblick</vt:lpstr>
      <vt:lpstr> Die wichtigsten Bedingungen der Region im Überblick</vt:lpstr>
      <vt:lpstr> Die wichtigsten Bedingungen der Region im Überblick</vt:lpstr>
      <vt:lpstr> Die wichtigsten Bedingungen der Region im Überblick</vt:lpstr>
      <vt:lpstr>Aufgaben und Arbeitsweise des Projektbeirats </vt:lpstr>
      <vt:lpstr>PowerPoint-Präsentation</vt:lpstr>
      <vt:lpstr>„Baustellen“ </vt:lpstr>
      <vt:lpstr>„Baustellen“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Goldschmidt</dc:creator>
  <cp:lastModifiedBy> Friedrich Goldschmidt</cp:lastModifiedBy>
  <cp:revision>37</cp:revision>
  <dcterms:created xsi:type="dcterms:W3CDTF">2016-04-10T07:11:42Z</dcterms:created>
  <dcterms:modified xsi:type="dcterms:W3CDTF">2016-04-14T13:35:53Z</dcterms:modified>
</cp:coreProperties>
</file>